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9" r:id="rId3"/>
    <p:sldId id="260" r:id="rId4"/>
    <p:sldId id="261" r:id="rId5"/>
    <p:sldId id="262" r:id="rId6"/>
    <p:sldId id="263" r:id="rId7"/>
    <p:sldId id="264" r:id="rId8"/>
    <p:sldId id="306" r:id="rId9"/>
    <p:sldId id="309" r:id="rId10"/>
    <p:sldId id="265" r:id="rId11"/>
    <p:sldId id="266" r:id="rId12"/>
    <p:sldId id="267" r:id="rId13"/>
    <p:sldId id="268" r:id="rId14"/>
    <p:sldId id="269" r:id="rId15"/>
    <p:sldId id="273" r:id="rId16"/>
    <p:sldId id="274" r:id="rId17"/>
    <p:sldId id="275" r:id="rId18"/>
    <p:sldId id="277" r:id="rId19"/>
    <p:sldId id="279" r:id="rId20"/>
    <p:sldId id="281" r:id="rId21"/>
    <p:sldId id="282" r:id="rId22"/>
    <p:sldId id="285" r:id="rId23"/>
    <p:sldId id="286" r:id="rId24"/>
    <p:sldId id="287" r:id="rId25"/>
    <p:sldId id="288" r:id="rId26"/>
    <p:sldId id="289" r:id="rId27"/>
    <p:sldId id="290" r:id="rId28"/>
    <p:sldId id="292" r:id="rId29"/>
    <p:sldId id="293" r:id="rId30"/>
    <p:sldId id="295" r:id="rId31"/>
    <p:sldId id="296" r:id="rId32"/>
    <p:sldId id="297" r:id="rId33"/>
    <p:sldId id="299" r:id="rId34"/>
    <p:sldId id="300" r:id="rId35"/>
    <p:sldId id="301" r:id="rId36"/>
    <p:sldId id="302" r:id="rId37"/>
    <p:sldId id="303" r:id="rId38"/>
    <p:sldId id="305" r:id="rId39"/>
    <p:sldId id="272" r:id="rId40"/>
    <p:sldId id="310" r:id="rId41"/>
    <p:sldId id="312" r:id="rId42"/>
    <p:sldId id="313" r:id="rId43"/>
    <p:sldId id="314" r:id="rId44"/>
    <p:sldId id="315" r:id="rId45"/>
    <p:sldId id="270" r:id="rId46"/>
    <p:sldId id="308" r:id="rId47"/>
    <p:sldId id="271" r:id="rId48"/>
    <p:sldId id="257"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15620"/>
    <p:restoredTop sz="94431" autoAdjust="0"/>
  </p:normalViewPr>
  <p:slideViewPr>
    <p:cSldViewPr>
      <p:cViewPr>
        <p:scale>
          <a:sx n="91" d="100"/>
          <a:sy n="91" d="100"/>
        </p:scale>
        <p:origin x="-1066" y="91"/>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extLst/>
          </a:lstStyle>
          <a:p>
            <a:fld id="{8DBD7C4E-2370-4B8C-BC1C-A58ABE5387F2}" type="datetimeFigureOut">
              <a:rPr lang="en-US" smtClean="0"/>
              <a:pPr/>
              <a:t>8/13/2020</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11" name="Slide Number Placeholder 10"/>
          <p:cNvSpPr>
            <a:spLocks noGrp="1"/>
          </p:cNvSpPr>
          <p:nvPr>
            <p:ph type="sldNum" sz="quarter" idx="12"/>
          </p:nvPr>
        </p:nvSpPr>
        <p:spPr/>
        <p:txBody>
          <a:bodyPr/>
          <a:lstStyle>
            <a:extLst/>
          </a:lstStyle>
          <a:p>
            <a:fld id="{0D30F156-DE95-4EAE-9910-096550A36B8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02920" y="530352"/>
            <a:ext cx="8183880" cy="418795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DBD7C4E-2370-4B8C-BC1C-A58ABE5387F2}" type="datetimeFigureOut">
              <a:rPr lang="en-US" smtClean="0"/>
              <a:pPr/>
              <a:t>8/13/2020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D30F156-DE95-4EAE-9910-096550A36B8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33400" y="533402"/>
            <a:ext cx="5943600" cy="525780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DBD7C4E-2370-4B8C-BC1C-A58ABE5387F2}" type="datetimeFigureOut">
              <a:rPr lang="en-US" smtClean="0"/>
              <a:pPr/>
              <a:t>8/13/2020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D30F156-DE95-4EAE-9910-096550A36B8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502920" y="530352"/>
            <a:ext cx="8183880" cy="4187952"/>
          </a:xfr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DBD7C4E-2370-4B8C-BC1C-A58ABE5387F2}" type="datetimeFigureOut">
              <a:rPr lang="en-US" smtClean="0"/>
              <a:pPr/>
              <a:t>8/13/2020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D30F156-DE95-4EAE-9910-096550A36B8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8DBD7C4E-2370-4B8C-BC1C-A58ABE5387F2}" type="datetimeFigureOut">
              <a:rPr lang="en-US" smtClean="0"/>
              <a:pPr/>
              <a:t>8/13/2020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D30F156-DE95-4EAE-9910-096550A36B8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8DBD7C4E-2370-4B8C-BC1C-A58ABE5387F2}" type="datetimeFigureOut">
              <a:rPr lang="en-US" smtClean="0"/>
              <a:pPr/>
              <a:t>8/13/2020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0D30F156-DE95-4EAE-9910-096550A36B8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8DBD7C4E-2370-4B8C-BC1C-A58ABE5387F2}" type="datetimeFigureOut">
              <a:rPr lang="en-US" smtClean="0"/>
              <a:pPr/>
              <a:t>8/13/2020</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0D30F156-DE95-4EAE-9910-096550A36B8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8DBD7C4E-2370-4B8C-BC1C-A58ABE5387F2}" type="datetimeFigureOut">
              <a:rPr lang="en-US" smtClean="0"/>
              <a:pPr/>
              <a:t>8/13/2020</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0D30F156-DE95-4EAE-9910-096550A36B8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8DBD7C4E-2370-4B8C-BC1C-A58ABE5387F2}" type="datetimeFigureOut">
              <a:rPr lang="en-US" smtClean="0"/>
              <a:pPr/>
              <a:t>8/13/2020</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0D30F156-DE95-4EAE-9910-096550A36B8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8DBD7C4E-2370-4B8C-BC1C-A58ABE5387F2}" type="datetimeFigureOut">
              <a:rPr lang="en-US" smtClean="0"/>
              <a:pPr/>
              <a:t>8/13/2020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0D30F156-DE95-4EAE-9910-096550A36B8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8DBD7C4E-2370-4B8C-BC1C-A58ABE5387F2}" type="datetimeFigureOut">
              <a:rPr lang="en-US" smtClean="0"/>
              <a:pPr/>
              <a:t>8/13/2020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0D30F156-DE95-4EAE-9910-096550A36B8F}" type="slidenum">
              <a:rPr lang="en-US" smtClean="0"/>
              <a:pPr/>
              <a:t>‹#›</a:t>
            </a:fld>
            <a:endParaRPr lang="en-US"/>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smtClean="0"/>
              <a:t>Click icon to add picture</a:t>
            </a:r>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extLst/>
          </a:lstStyle>
          <a:p>
            <a:r>
              <a:rPr kumimoji="0" lang="en-US" smtClean="0"/>
              <a:t>Click to edit Master title style</a:t>
            </a:r>
            <a:endParaRPr kumimoji="0" lang="en-US"/>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8DBD7C4E-2370-4B8C-BC1C-A58ABE5387F2}" type="datetimeFigureOut">
              <a:rPr lang="en-US" smtClean="0"/>
              <a:pPr/>
              <a:t>8/13/2020</a:t>
            </a:fld>
            <a:endParaRPr lang="en-US"/>
          </a:p>
        </p:txBody>
      </p:sp>
      <p:sp>
        <p:nvSpPr>
          <p:cNvPr id="18" name="Footer Placeholder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US"/>
          </a:p>
        </p:txBody>
      </p:sp>
      <p:sp>
        <p:nvSpPr>
          <p:cNvPr id="5" name="Slide Number Placeholder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0D30F156-DE95-4EAE-9910-096550A36B8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57224" y="714356"/>
            <a:ext cx="7708990" cy="2000264"/>
          </a:xfrm>
        </p:spPr>
        <p:txBody>
          <a:bodyPr>
            <a:normAutofit/>
          </a:bodyPr>
          <a:lstStyle/>
          <a:p>
            <a:pPr algn="ctr">
              <a:lnSpc>
                <a:spcPct val="150000"/>
              </a:lnSpc>
            </a:pPr>
            <a:r>
              <a:rPr lang="en-IN" sz="2400" dirty="0" smtClean="0">
                <a:solidFill>
                  <a:schemeClr val="accent5">
                    <a:lumMod val="75000"/>
                  </a:schemeClr>
                </a:solidFill>
              </a:rPr>
              <a:t>MAJOR PROJECT PRESENTATION ON</a:t>
            </a:r>
            <a:r>
              <a:rPr lang="en-IN" sz="2800" dirty="0" smtClean="0">
                <a:solidFill>
                  <a:schemeClr val="accent5">
                    <a:lumMod val="75000"/>
                  </a:schemeClr>
                </a:solidFill>
              </a:rPr>
              <a:t/>
            </a:r>
            <a:br>
              <a:rPr lang="en-IN" sz="2800" dirty="0" smtClean="0">
                <a:solidFill>
                  <a:schemeClr val="accent5">
                    <a:lumMod val="75000"/>
                  </a:schemeClr>
                </a:solidFill>
              </a:rPr>
            </a:br>
            <a:r>
              <a:rPr lang="en-IN" sz="2800" dirty="0" smtClean="0">
                <a:solidFill>
                  <a:schemeClr val="accent5">
                    <a:lumMod val="75000"/>
                  </a:schemeClr>
                </a:solidFill>
                <a:effectLst>
                  <a:outerShdw blurRad="38100" dist="38100" dir="2700000" algn="tl">
                    <a:srgbClr val="000000">
                      <a:alpha val="43137"/>
                    </a:srgbClr>
                  </a:outerShdw>
                </a:effectLst>
              </a:rPr>
              <a:t>STOCKPILE : AN INVENTORY MANAGEMENT SYSTEM</a:t>
            </a:r>
            <a:endParaRPr lang="en-US" sz="2800" dirty="0">
              <a:solidFill>
                <a:schemeClr val="accent5">
                  <a:lumMod val="75000"/>
                </a:schemeClr>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714348" y="4000504"/>
            <a:ext cx="7772400" cy="2101422"/>
          </a:xfrm>
        </p:spPr>
        <p:txBody>
          <a:bodyPr>
            <a:normAutofit fontScale="92500" lnSpcReduction="10000"/>
          </a:bodyPr>
          <a:lstStyle/>
          <a:p>
            <a:pPr algn="ctr"/>
            <a:r>
              <a:rPr lang="en-IN" sz="2400" dirty="0" smtClean="0">
                <a:solidFill>
                  <a:schemeClr val="accent3">
                    <a:lumMod val="50000"/>
                  </a:schemeClr>
                </a:solidFill>
              </a:rPr>
              <a:t>SUBMITTED BY</a:t>
            </a:r>
          </a:p>
          <a:p>
            <a:endParaRPr lang="en-IN" dirty="0" smtClean="0"/>
          </a:p>
          <a:p>
            <a:pPr algn="ctr">
              <a:lnSpc>
                <a:spcPct val="210000"/>
              </a:lnSpc>
            </a:pPr>
            <a:r>
              <a:rPr lang="en-IN" sz="1600" dirty="0" smtClean="0">
                <a:solidFill>
                  <a:schemeClr val="accent5">
                    <a:lumMod val="75000"/>
                  </a:schemeClr>
                </a:solidFill>
              </a:rPr>
              <a:t>NITUMONI NEOG (ROLL NO.: 34)</a:t>
            </a:r>
          </a:p>
          <a:p>
            <a:pPr algn="ctr">
              <a:lnSpc>
                <a:spcPct val="210000"/>
              </a:lnSpc>
            </a:pPr>
            <a:r>
              <a:rPr lang="en-IN" sz="1600" dirty="0" smtClean="0">
                <a:solidFill>
                  <a:schemeClr val="accent5">
                    <a:lumMod val="75000"/>
                  </a:schemeClr>
                </a:solidFill>
              </a:rPr>
              <a:t>PRIYA SUBHALKHMI HARARIKA(ROLL NO.: 41)</a:t>
            </a:r>
            <a:endParaRPr lang="en-US" sz="1600" dirty="0" smtClean="0">
              <a:solidFill>
                <a:schemeClr val="accent5">
                  <a:lumMod val="75000"/>
                </a:schemeClr>
              </a:solidFill>
            </a:endParaRPr>
          </a:p>
          <a:p>
            <a:pPr algn="ctr">
              <a:lnSpc>
                <a:spcPct val="210000"/>
              </a:lnSpc>
            </a:pPr>
            <a:r>
              <a:rPr lang="en-IN" sz="1600" dirty="0" smtClean="0">
                <a:solidFill>
                  <a:schemeClr val="accent5">
                    <a:lumMod val="75000"/>
                  </a:schemeClr>
                </a:solidFill>
              </a:rPr>
              <a:t>SUSMITA SHARMA(ROLL NO.: 53)</a:t>
            </a:r>
            <a:endParaRPr lang="en-US" sz="1600" dirty="0" smtClean="0">
              <a:solidFill>
                <a:schemeClr val="accent5">
                  <a:lumMod val="75000"/>
                </a:schemeClr>
              </a:solidFill>
            </a:endParaRPr>
          </a:p>
          <a:p>
            <a:endParaRPr lang="en-US" dirty="0"/>
          </a:p>
        </p:txBody>
      </p:sp>
      <p:pic>
        <p:nvPicPr>
          <p:cNvPr id="3074" name="Picture 2" descr="C:\Users\user\Desktop\new doc\logo.png"/>
          <p:cNvPicPr>
            <a:picLocks noChangeAspect="1" noChangeArrowheads="1"/>
          </p:cNvPicPr>
          <p:nvPr/>
        </p:nvPicPr>
        <p:blipFill>
          <a:blip r:embed="rId2" cstate="print"/>
          <a:srcRect/>
          <a:stretch>
            <a:fillRect/>
          </a:stretch>
        </p:blipFill>
        <p:spPr bwMode="auto">
          <a:xfrm>
            <a:off x="3929058" y="2714620"/>
            <a:ext cx="1204488" cy="1122097"/>
          </a:xfrm>
          <a:prstGeom prst="rect">
            <a:avLst/>
          </a:prstGeom>
          <a:noFill/>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571744"/>
            <a:ext cx="8183880" cy="1265874"/>
          </a:xfrm>
        </p:spPr>
        <p:txBody>
          <a:bodyPr>
            <a:normAutofit fontScale="90000"/>
          </a:bodyPr>
          <a:lstStyle/>
          <a:p>
            <a:pPr algn="ctr">
              <a:lnSpc>
                <a:spcPct val="150000"/>
              </a:lnSpc>
            </a:pPr>
            <a:r>
              <a:rPr lang="en-IN" sz="4000" dirty="0" smtClean="0">
                <a:solidFill>
                  <a:schemeClr val="accent5">
                    <a:lumMod val="50000"/>
                  </a:schemeClr>
                </a:solidFill>
              </a:rPr>
              <a:t>RELATIONAL </a:t>
            </a:r>
            <a:r>
              <a:rPr lang="en-IN" sz="4000" dirty="0" smtClean="0">
                <a:solidFill>
                  <a:schemeClr val="accent5">
                    <a:lumMod val="50000"/>
                  </a:schemeClr>
                </a:solidFill>
              </a:rPr>
              <a:t>MODEL</a:t>
            </a:r>
            <a:br>
              <a:rPr lang="en-IN" sz="4000" dirty="0" smtClean="0">
                <a:solidFill>
                  <a:schemeClr val="accent5">
                    <a:lumMod val="50000"/>
                  </a:schemeClr>
                </a:solidFill>
              </a:rPr>
            </a:br>
            <a:r>
              <a:rPr lang="en-IN" sz="1300" b="0" dirty="0" smtClean="0">
                <a:solidFill>
                  <a:schemeClr val="accent5">
                    <a:lumMod val="50000"/>
                  </a:schemeClr>
                </a:solidFill>
              </a:rPr>
              <a:t>PK – PRIMARY KEY</a:t>
            </a:r>
            <a:br>
              <a:rPr lang="en-IN" sz="1300" b="0" dirty="0" smtClean="0">
                <a:solidFill>
                  <a:schemeClr val="accent5">
                    <a:lumMod val="50000"/>
                  </a:schemeClr>
                </a:solidFill>
              </a:rPr>
            </a:br>
            <a:r>
              <a:rPr lang="en-IN" sz="1300" b="0" dirty="0" smtClean="0">
                <a:solidFill>
                  <a:schemeClr val="accent5">
                    <a:lumMod val="50000"/>
                  </a:schemeClr>
                </a:solidFill>
              </a:rPr>
              <a:t>FK – FOREIGN KEY</a:t>
            </a:r>
            <a:endParaRPr lang="en-US" sz="1300" b="0" dirty="0">
              <a:solidFill>
                <a:schemeClr val="accent5">
                  <a:lumMod val="50000"/>
                </a:schemeClr>
              </a:solidFill>
            </a:endParaRP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user\Desktop\new doc\RM(1).png"/>
          <p:cNvPicPr>
            <a:picLocks noChangeAspect="1" noChangeArrowheads="1"/>
          </p:cNvPicPr>
          <p:nvPr/>
        </p:nvPicPr>
        <p:blipFill>
          <a:blip r:embed="rId2"/>
          <a:srcRect/>
          <a:stretch>
            <a:fillRect/>
          </a:stretch>
        </p:blipFill>
        <p:spPr bwMode="auto">
          <a:xfrm>
            <a:off x="333602" y="428604"/>
            <a:ext cx="8381802" cy="6000792"/>
          </a:xfrm>
          <a:prstGeom prst="rect">
            <a:avLst/>
          </a:prstGeom>
          <a:noFill/>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user\Desktop\new doc\RM(2).png"/>
          <p:cNvPicPr>
            <a:picLocks noChangeAspect="1" noChangeArrowheads="1"/>
          </p:cNvPicPr>
          <p:nvPr/>
        </p:nvPicPr>
        <p:blipFill>
          <a:blip r:embed="rId2" cstate="print"/>
          <a:srcRect/>
          <a:stretch>
            <a:fillRect/>
          </a:stretch>
        </p:blipFill>
        <p:spPr bwMode="auto">
          <a:xfrm>
            <a:off x="357158" y="428604"/>
            <a:ext cx="8358246" cy="5929354"/>
          </a:xfrm>
          <a:prstGeom prst="rect">
            <a:avLst/>
          </a:prstGeom>
          <a:noFill/>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user\Desktop\new doc\RM(3).png"/>
          <p:cNvPicPr>
            <a:picLocks noChangeAspect="1" noChangeArrowheads="1"/>
          </p:cNvPicPr>
          <p:nvPr/>
        </p:nvPicPr>
        <p:blipFill>
          <a:blip r:embed="rId2"/>
          <a:srcRect/>
          <a:stretch>
            <a:fillRect/>
          </a:stretch>
        </p:blipFill>
        <p:spPr bwMode="auto">
          <a:xfrm>
            <a:off x="428596" y="428604"/>
            <a:ext cx="8358246" cy="6000792"/>
          </a:xfrm>
          <a:prstGeom prst="rect">
            <a:avLst/>
          </a:prstGeom>
          <a:noFill/>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428868"/>
            <a:ext cx="8183880" cy="1051560"/>
          </a:xfrm>
        </p:spPr>
        <p:txBody>
          <a:bodyPr>
            <a:normAutofit/>
          </a:bodyPr>
          <a:lstStyle/>
          <a:p>
            <a:pPr algn="ctr"/>
            <a:r>
              <a:rPr lang="en-IN" sz="4000" dirty="0" smtClean="0">
                <a:solidFill>
                  <a:schemeClr val="accent5">
                    <a:lumMod val="50000"/>
                  </a:schemeClr>
                </a:solidFill>
              </a:rPr>
              <a:t>DATA FLOW DIAGRAM</a:t>
            </a:r>
            <a:endParaRPr lang="en-US" sz="4000" dirty="0">
              <a:solidFill>
                <a:schemeClr val="accent5">
                  <a:lumMod val="50000"/>
                </a:schemeClr>
              </a:solidFill>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Users\user\Desktop\new doc\dfd level 0@2x.png"/>
          <p:cNvPicPr>
            <a:picLocks noChangeAspect="1" noChangeArrowheads="1"/>
          </p:cNvPicPr>
          <p:nvPr/>
        </p:nvPicPr>
        <p:blipFill>
          <a:blip r:embed="rId2"/>
          <a:srcRect/>
          <a:stretch>
            <a:fillRect/>
          </a:stretch>
        </p:blipFill>
        <p:spPr bwMode="auto">
          <a:xfrm>
            <a:off x="1142976" y="642918"/>
            <a:ext cx="6786610" cy="4714908"/>
          </a:xfrm>
          <a:prstGeom prst="rect">
            <a:avLst/>
          </a:prstGeom>
          <a:noFill/>
        </p:spPr>
      </p:pic>
      <p:sp>
        <p:nvSpPr>
          <p:cNvPr id="3" name="Rectangle 2"/>
          <p:cNvSpPr/>
          <p:nvPr/>
        </p:nvSpPr>
        <p:spPr>
          <a:xfrm>
            <a:off x="3643306" y="5500702"/>
            <a:ext cx="1741182" cy="307777"/>
          </a:xfrm>
          <a:prstGeom prst="rect">
            <a:avLst/>
          </a:prstGeom>
        </p:spPr>
        <p:txBody>
          <a:bodyPr wrap="none">
            <a:spAutoFit/>
          </a:bodyPr>
          <a:lstStyle/>
          <a:p>
            <a:r>
              <a:rPr lang="en-US" sz="1400" u="sng" dirty="0" smtClean="0">
                <a:solidFill>
                  <a:schemeClr val="accent5">
                    <a:lumMod val="50000"/>
                  </a:schemeClr>
                </a:solidFill>
              </a:rPr>
              <a:t>Fig: Level 0 DFD </a:t>
            </a:r>
            <a:endParaRPr lang="en-US" sz="1400" u="sng" dirty="0"/>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user\Desktop\new doc\super admin\SAlevel1.png"/>
          <p:cNvPicPr>
            <a:picLocks noChangeAspect="1" noChangeArrowheads="1"/>
          </p:cNvPicPr>
          <p:nvPr/>
        </p:nvPicPr>
        <p:blipFill>
          <a:blip r:embed="rId2" cstate="print"/>
          <a:srcRect/>
          <a:stretch>
            <a:fillRect/>
          </a:stretch>
        </p:blipFill>
        <p:spPr bwMode="auto">
          <a:xfrm>
            <a:off x="1214414" y="357166"/>
            <a:ext cx="6858048" cy="5786478"/>
          </a:xfrm>
          <a:prstGeom prst="rect">
            <a:avLst/>
          </a:prstGeom>
          <a:noFill/>
        </p:spPr>
      </p:pic>
      <p:sp>
        <p:nvSpPr>
          <p:cNvPr id="3" name="Rectangle 2"/>
          <p:cNvSpPr/>
          <p:nvPr/>
        </p:nvSpPr>
        <p:spPr>
          <a:xfrm>
            <a:off x="3071802" y="6143644"/>
            <a:ext cx="2807435" cy="276999"/>
          </a:xfrm>
          <a:prstGeom prst="rect">
            <a:avLst/>
          </a:prstGeom>
        </p:spPr>
        <p:txBody>
          <a:bodyPr wrap="none">
            <a:spAutoFit/>
          </a:bodyPr>
          <a:lstStyle/>
          <a:p>
            <a:r>
              <a:rPr lang="en-US" sz="1200" u="sng" dirty="0" smtClean="0">
                <a:solidFill>
                  <a:schemeClr val="accent5">
                    <a:lumMod val="50000"/>
                  </a:schemeClr>
                </a:solidFill>
              </a:rPr>
              <a:t>Fig: Level 1 DFD for super admin </a:t>
            </a:r>
            <a:endParaRPr lang="en-US" sz="1200" u="sng" dirty="0"/>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esktop\new doc\super admin\SAupdates.png"/>
          <p:cNvPicPr>
            <a:picLocks noChangeAspect="1" noChangeArrowheads="1"/>
          </p:cNvPicPr>
          <p:nvPr/>
        </p:nvPicPr>
        <p:blipFill>
          <a:blip r:embed="rId2" cstate="print"/>
          <a:srcRect/>
          <a:stretch>
            <a:fillRect/>
          </a:stretch>
        </p:blipFill>
        <p:spPr bwMode="auto">
          <a:xfrm>
            <a:off x="2071670" y="428604"/>
            <a:ext cx="4786346" cy="2608569"/>
          </a:xfrm>
          <a:prstGeom prst="rect">
            <a:avLst/>
          </a:prstGeom>
          <a:noFill/>
        </p:spPr>
      </p:pic>
      <p:sp>
        <p:nvSpPr>
          <p:cNvPr id="3" name="Rectangle 2"/>
          <p:cNvSpPr/>
          <p:nvPr/>
        </p:nvSpPr>
        <p:spPr>
          <a:xfrm>
            <a:off x="2928926" y="3000372"/>
            <a:ext cx="3004349" cy="246221"/>
          </a:xfrm>
          <a:prstGeom prst="rect">
            <a:avLst/>
          </a:prstGeom>
        </p:spPr>
        <p:txBody>
          <a:bodyPr wrap="none">
            <a:spAutoFit/>
          </a:bodyPr>
          <a:lstStyle/>
          <a:p>
            <a:r>
              <a:rPr lang="en-US" sz="1000" u="sng" dirty="0" smtClean="0">
                <a:solidFill>
                  <a:schemeClr val="accent5">
                    <a:lumMod val="50000"/>
                  </a:schemeClr>
                </a:solidFill>
              </a:rPr>
              <a:t>Fig: Level 2 DFD for super admin(updates) </a:t>
            </a:r>
            <a:endParaRPr lang="en-US" sz="1000" u="sng" dirty="0"/>
          </a:p>
        </p:txBody>
      </p:sp>
      <p:pic>
        <p:nvPicPr>
          <p:cNvPr id="4" name="Picture 2" descr="C:\Users\user\Desktop\new doc\super admin\fp_SA.png"/>
          <p:cNvPicPr>
            <a:picLocks noChangeAspect="1" noChangeArrowheads="1"/>
          </p:cNvPicPr>
          <p:nvPr/>
        </p:nvPicPr>
        <p:blipFill>
          <a:blip r:embed="rId3"/>
          <a:srcRect/>
          <a:stretch>
            <a:fillRect/>
          </a:stretch>
        </p:blipFill>
        <p:spPr bwMode="auto">
          <a:xfrm>
            <a:off x="1428728" y="3357562"/>
            <a:ext cx="6072230" cy="2428892"/>
          </a:xfrm>
          <a:prstGeom prst="rect">
            <a:avLst/>
          </a:prstGeom>
          <a:noFill/>
        </p:spPr>
      </p:pic>
      <p:sp>
        <p:nvSpPr>
          <p:cNvPr id="5" name="Rectangle 4"/>
          <p:cNvSpPr/>
          <p:nvPr/>
        </p:nvSpPr>
        <p:spPr>
          <a:xfrm>
            <a:off x="2643174" y="6000768"/>
            <a:ext cx="3500446" cy="246221"/>
          </a:xfrm>
          <a:prstGeom prst="rect">
            <a:avLst/>
          </a:prstGeom>
        </p:spPr>
        <p:txBody>
          <a:bodyPr wrap="square">
            <a:spAutoFit/>
          </a:bodyPr>
          <a:lstStyle/>
          <a:p>
            <a:r>
              <a:rPr lang="en-US" sz="1000" u="sng" dirty="0" smtClean="0">
                <a:solidFill>
                  <a:schemeClr val="accent5">
                    <a:lumMod val="50000"/>
                  </a:schemeClr>
                </a:solidFill>
              </a:rPr>
              <a:t>Fig: Level 2 DFD for super admin(forgot password) </a:t>
            </a:r>
            <a:endParaRPr lang="en-US" sz="1000" u="sng" dirty="0"/>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user\Desktop\new doc\super admin\SAmanages_faculty.png"/>
          <p:cNvPicPr>
            <a:picLocks noChangeAspect="1" noChangeArrowheads="1"/>
          </p:cNvPicPr>
          <p:nvPr/>
        </p:nvPicPr>
        <p:blipFill>
          <a:blip r:embed="rId2" cstate="print"/>
          <a:srcRect/>
          <a:stretch>
            <a:fillRect/>
          </a:stretch>
        </p:blipFill>
        <p:spPr bwMode="auto">
          <a:xfrm>
            <a:off x="1500166" y="357166"/>
            <a:ext cx="5715040" cy="2714644"/>
          </a:xfrm>
          <a:prstGeom prst="rect">
            <a:avLst/>
          </a:prstGeom>
          <a:noFill/>
        </p:spPr>
      </p:pic>
      <p:sp>
        <p:nvSpPr>
          <p:cNvPr id="3" name="Rectangle 2"/>
          <p:cNvSpPr/>
          <p:nvPr/>
        </p:nvSpPr>
        <p:spPr>
          <a:xfrm>
            <a:off x="2500298" y="3071810"/>
            <a:ext cx="3500462" cy="246221"/>
          </a:xfrm>
          <a:prstGeom prst="rect">
            <a:avLst/>
          </a:prstGeom>
        </p:spPr>
        <p:txBody>
          <a:bodyPr wrap="square">
            <a:spAutoFit/>
          </a:bodyPr>
          <a:lstStyle/>
          <a:p>
            <a:r>
              <a:rPr lang="en-US" sz="1000" u="sng" dirty="0" smtClean="0">
                <a:solidFill>
                  <a:schemeClr val="accent5">
                    <a:lumMod val="50000"/>
                  </a:schemeClr>
                </a:solidFill>
              </a:rPr>
              <a:t>Fig: Level 2 DFD for super admin(manages faculty) </a:t>
            </a:r>
            <a:endParaRPr lang="en-US" sz="1000" u="sng" dirty="0"/>
          </a:p>
        </p:txBody>
      </p:sp>
      <p:pic>
        <p:nvPicPr>
          <p:cNvPr id="4" name="Picture 2" descr="C:\Users\user\Desktop\new doc\super admin\SAmanages_college.png"/>
          <p:cNvPicPr>
            <a:picLocks noChangeAspect="1" noChangeArrowheads="1"/>
          </p:cNvPicPr>
          <p:nvPr/>
        </p:nvPicPr>
        <p:blipFill>
          <a:blip r:embed="rId3" cstate="print"/>
          <a:srcRect/>
          <a:stretch>
            <a:fillRect/>
          </a:stretch>
        </p:blipFill>
        <p:spPr bwMode="auto">
          <a:xfrm>
            <a:off x="1500166" y="3500438"/>
            <a:ext cx="5572164" cy="2500330"/>
          </a:xfrm>
          <a:prstGeom prst="rect">
            <a:avLst/>
          </a:prstGeom>
          <a:noFill/>
        </p:spPr>
      </p:pic>
      <p:sp>
        <p:nvSpPr>
          <p:cNvPr id="5" name="Rectangle 4"/>
          <p:cNvSpPr/>
          <p:nvPr/>
        </p:nvSpPr>
        <p:spPr>
          <a:xfrm>
            <a:off x="2428860" y="6072206"/>
            <a:ext cx="3571884" cy="246221"/>
          </a:xfrm>
          <a:prstGeom prst="rect">
            <a:avLst/>
          </a:prstGeom>
        </p:spPr>
        <p:txBody>
          <a:bodyPr wrap="square">
            <a:spAutoFit/>
          </a:bodyPr>
          <a:lstStyle/>
          <a:p>
            <a:r>
              <a:rPr lang="en-US" sz="1000" u="sng" dirty="0" smtClean="0">
                <a:solidFill>
                  <a:schemeClr val="accent5">
                    <a:lumMod val="50000"/>
                  </a:schemeClr>
                </a:solidFill>
              </a:rPr>
              <a:t>Fig: Level 2 DFD for super admin(manages college) </a:t>
            </a:r>
            <a:endParaRPr lang="en-US" sz="1000" u="sng" dirty="0"/>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user\Desktop\new doc\super admin\SAmanages_clg_admin.png"/>
          <p:cNvPicPr>
            <a:picLocks noChangeAspect="1" noChangeArrowheads="1"/>
          </p:cNvPicPr>
          <p:nvPr/>
        </p:nvPicPr>
        <p:blipFill>
          <a:blip r:embed="rId2" cstate="print"/>
          <a:srcRect/>
          <a:stretch>
            <a:fillRect/>
          </a:stretch>
        </p:blipFill>
        <p:spPr bwMode="auto">
          <a:xfrm>
            <a:off x="1643042" y="571480"/>
            <a:ext cx="5786478" cy="3071834"/>
          </a:xfrm>
          <a:prstGeom prst="rect">
            <a:avLst/>
          </a:prstGeom>
          <a:noFill/>
        </p:spPr>
      </p:pic>
      <p:sp>
        <p:nvSpPr>
          <p:cNvPr id="3" name="Rectangle 2"/>
          <p:cNvSpPr/>
          <p:nvPr/>
        </p:nvSpPr>
        <p:spPr>
          <a:xfrm>
            <a:off x="2500298" y="3500438"/>
            <a:ext cx="4071966" cy="246221"/>
          </a:xfrm>
          <a:prstGeom prst="rect">
            <a:avLst/>
          </a:prstGeom>
        </p:spPr>
        <p:txBody>
          <a:bodyPr wrap="square">
            <a:spAutoFit/>
          </a:bodyPr>
          <a:lstStyle/>
          <a:p>
            <a:r>
              <a:rPr lang="en-US" sz="1000" u="sng" dirty="0" smtClean="0">
                <a:solidFill>
                  <a:schemeClr val="accent5">
                    <a:lumMod val="50000"/>
                  </a:schemeClr>
                </a:solidFill>
              </a:rPr>
              <a:t>Fig: Level 2 DFD for super admin(manages college admin) </a:t>
            </a:r>
            <a:endParaRPr lang="en-US" sz="1000" u="sng" dirty="0"/>
          </a:p>
        </p:txBody>
      </p:sp>
      <p:pic>
        <p:nvPicPr>
          <p:cNvPr id="4" name="Picture 2" descr="C:\Users\user\Desktop\new doc\super admin\SAmanages_activity.png"/>
          <p:cNvPicPr>
            <a:picLocks noChangeAspect="1" noChangeArrowheads="1"/>
          </p:cNvPicPr>
          <p:nvPr/>
        </p:nvPicPr>
        <p:blipFill>
          <a:blip r:embed="rId3" cstate="print"/>
          <a:srcRect/>
          <a:stretch>
            <a:fillRect/>
          </a:stretch>
        </p:blipFill>
        <p:spPr bwMode="auto">
          <a:xfrm>
            <a:off x="1571604" y="3857628"/>
            <a:ext cx="6143668" cy="1857388"/>
          </a:xfrm>
          <a:prstGeom prst="rect">
            <a:avLst/>
          </a:prstGeom>
          <a:noFill/>
        </p:spPr>
      </p:pic>
      <p:sp>
        <p:nvSpPr>
          <p:cNvPr id="5" name="Rectangle 4"/>
          <p:cNvSpPr/>
          <p:nvPr/>
        </p:nvSpPr>
        <p:spPr>
          <a:xfrm>
            <a:off x="2643174" y="5786454"/>
            <a:ext cx="3643338" cy="246221"/>
          </a:xfrm>
          <a:prstGeom prst="rect">
            <a:avLst/>
          </a:prstGeom>
        </p:spPr>
        <p:txBody>
          <a:bodyPr wrap="square">
            <a:spAutoFit/>
          </a:bodyPr>
          <a:lstStyle/>
          <a:p>
            <a:r>
              <a:rPr lang="en-US" sz="1000" u="sng" dirty="0" smtClean="0">
                <a:solidFill>
                  <a:schemeClr val="accent5">
                    <a:lumMod val="50000"/>
                  </a:schemeClr>
                </a:solidFill>
              </a:rPr>
              <a:t>Fig: Level 2 DFD for super admin(manages activity) </a:t>
            </a:r>
            <a:endParaRPr lang="en-US" sz="1000" u="sng" dirty="0"/>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1538" y="785794"/>
            <a:ext cx="7215238" cy="646331"/>
          </a:xfrm>
          <a:prstGeom prst="rect">
            <a:avLst/>
          </a:prstGeom>
        </p:spPr>
        <p:txBody>
          <a:bodyPr wrap="square">
            <a:spAutoFit/>
          </a:bodyPr>
          <a:lstStyle/>
          <a:p>
            <a:pPr algn="ctr"/>
            <a:r>
              <a:rPr lang="en-IN" sz="3600" dirty="0" smtClean="0">
                <a:solidFill>
                  <a:schemeClr val="accent5">
                    <a:lumMod val="50000"/>
                  </a:schemeClr>
                </a:solidFill>
              </a:rPr>
              <a:t>CONTENTS</a:t>
            </a:r>
            <a:endParaRPr lang="en-US" sz="3600" dirty="0">
              <a:solidFill>
                <a:schemeClr val="accent5">
                  <a:lumMod val="50000"/>
                </a:schemeClr>
              </a:solidFill>
            </a:endParaRPr>
          </a:p>
        </p:txBody>
      </p:sp>
      <p:sp>
        <p:nvSpPr>
          <p:cNvPr id="3" name="Rectangle 2"/>
          <p:cNvSpPr/>
          <p:nvPr/>
        </p:nvSpPr>
        <p:spPr>
          <a:xfrm>
            <a:off x="1357290" y="1857364"/>
            <a:ext cx="6357982" cy="3723392"/>
          </a:xfrm>
          <a:prstGeom prst="rect">
            <a:avLst/>
          </a:prstGeom>
        </p:spPr>
        <p:txBody>
          <a:bodyPr wrap="square">
            <a:spAutoFit/>
          </a:bodyPr>
          <a:lstStyle/>
          <a:p>
            <a:pPr>
              <a:lnSpc>
                <a:spcPct val="150000"/>
              </a:lnSpc>
            </a:pPr>
            <a:r>
              <a:rPr lang="en-IN" sz="2000" dirty="0" smtClean="0">
                <a:solidFill>
                  <a:schemeClr val="accent5">
                    <a:lumMod val="50000"/>
                  </a:schemeClr>
                </a:solidFill>
              </a:rPr>
              <a:t> Introduction</a:t>
            </a:r>
            <a:endParaRPr lang="en-IN" sz="2000" dirty="0">
              <a:solidFill>
                <a:schemeClr val="accent5">
                  <a:lumMod val="50000"/>
                </a:schemeClr>
              </a:solidFill>
            </a:endParaRPr>
          </a:p>
          <a:p>
            <a:pPr>
              <a:lnSpc>
                <a:spcPct val="150000"/>
              </a:lnSpc>
            </a:pPr>
            <a:r>
              <a:rPr lang="en-IN" sz="2000" dirty="0">
                <a:solidFill>
                  <a:schemeClr val="accent5">
                    <a:lumMod val="50000"/>
                  </a:schemeClr>
                </a:solidFill>
              </a:rPr>
              <a:t> Objective</a:t>
            </a:r>
          </a:p>
          <a:p>
            <a:pPr>
              <a:lnSpc>
                <a:spcPct val="150000"/>
              </a:lnSpc>
            </a:pPr>
            <a:r>
              <a:rPr lang="en-IN" sz="2000" dirty="0">
                <a:solidFill>
                  <a:schemeClr val="accent5">
                    <a:lumMod val="50000"/>
                  </a:schemeClr>
                </a:solidFill>
              </a:rPr>
              <a:t> Key Features</a:t>
            </a:r>
          </a:p>
          <a:p>
            <a:pPr>
              <a:lnSpc>
                <a:spcPct val="150000"/>
              </a:lnSpc>
            </a:pPr>
            <a:r>
              <a:rPr lang="en-IN" sz="2000" dirty="0">
                <a:solidFill>
                  <a:schemeClr val="accent5">
                    <a:lumMod val="50000"/>
                  </a:schemeClr>
                </a:solidFill>
              </a:rPr>
              <a:t> Requirement Analysis</a:t>
            </a:r>
          </a:p>
          <a:p>
            <a:pPr>
              <a:lnSpc>
                <a:spcPct val="150000"/>
              </a:lnSpc>
            </a:pPr>
            <a:r>
              <a:rPr lang="en-IN" sz="2000" dirty="0">
                <a:solidFill>
                  <a:schemeClr val="accent5">
                    <a:lumMod val="50000"/>
                  </a:schemeClr>
                </a:solidFill>
              </a:rPr>
              <a:t> System Design</a:t>
            </a:r>
          </a:p>
          <a:p>
            <a:pPr>
              <a:lnSpc>
                <a:spcPct val="150000"/>
              </a:lnSpc>
            </a:pPr>
            <a:r>
              <a:rPr lang="en-IN" sz="2000" dirty="0">
                <a:solidFill>
                  <a:schemeClr val="accent5">
                    <a:lumMod val="50000"/>
                  </a:schemeClr>
                </a:solidFill>
              </a:rPr>
              <a:t> Security Measures</a:t>
            </a:r>
          </a:p>
          <a:p>
            <a:pPr>
              <a:lnSpc>
                <a:spcPct val="150000"/>
              </a:lnSpc>
            </a:pPr>
            <a:r>
              <a:rPr lang="en-IN" sz="2000" dirty="0">
                <a:solidFill>
                  <a:schemeClr val="accent5">
                    <a:lumMod val="50000"/>
                  </a:schemeClr>
                </a:solidFill>
              </a:rPr>
              <a:t> Snapshots</a:t>
            </a:r>
          </a:p>
          <a:p>
            <a:pPr>
              <a:lnSpc>
                <a:spcPct val="150000"/>
              </a:lnSpc>
            </a:pPr>
            <a:r>
              <a:rPr lang="en-IN" sz="2000" dirty="0">
                <a:solidFill>
                  <a:schemeClr val="accent5">
                    <a:lumMod val="50000"/>
                  </a:schemeClr>
                </a:solidFill>
              </a:rPr>
              <a:t> Conclusion</a:t>
            </a:r>
          </a:p>
        </p:txBody>
      </p:sp>
      <p:sp>
        <p:nvSpPr>
          <p:cNvPr id="4" name="Chevron 3"/>
          <p:cNvSpPr/>
          <p:nvPr/>
        </p:nvSpPr>
        <p:spPr>
          <a:xfrm>
            <a:off x="1285852" y="2143116"/>
            <a:ext cx="71438" cy="71438"/>
          </a:xfrm>
          <a:prstGeom prst="chevron">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hevron 11"/>
          <p:cNvSpPr/>
          <p:nvPr/>
        </p:nvSpPr>
        <p:spPr>
          <a:xfrm>
            <a:off x="1285852" y="2571744"/>
            <a:ext cx="71438" cy="71438"/>
          </a:xfrm>
          <a:prstGeom prst="chevron">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hevron 12"/>
          <p:cNvSpPr/>
          <p:nvPr/>
        </p:nvSpPr>
        <p:spPr>
          <a:xfrm>
            <a:off x="1285852" y="3071810"/>
            <a:ext cx="71438" cy="71438"/>
          </a:xfrm>
          <a:prstGeom prst="chevron">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hevron 13"/>
          <p:cNvSpPr/>
          <p:nvPr/>
        </p:nvSpPr>
        <p:spPr>
          <a:xfrm>
            <a:off x="1285852" y="3500438"/>
            <a:ext cx="71438" cy="71438"/>
          </a:xfrm>
          <a:prstGeom prst="chevron">
            <a:avLst>
              <a:gd name="adj" fmla="val 47333"/>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hevron 14"/>
          <p:cNvSpPr/>
          <p:nvPr/>
        </p:nvSpPr>
        <p:spPr>
          <a:xfrm>
            <a:off x="1285852" y="3929066"/>
            <a:ext cx="71438" cy="71438"/>
          </a:xfrm>
          <a:prstGeom prst="chevron">
            <a:avLst>
              <a:gd name="adj" fmla="val 47333"/>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hevron 15"/>
          <p:cNvSpPr/>
          <p:nvPr/>
        </p:nvSpPr>
        <p:spPr>
          <a:xfrm>
            <a:off x="1285852" y="4429132"/>
            <a:ext cx="71438" cy="71438"/>
          </a:xfrm>
          <a:prstGeom prst="chevron">
            <a:avLst>
              <a:gd name="adj" fmla="val 47333"/>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a:off x="1285852" y="4857760"/>
            <a:ext cx="71438" cy="71438"/>
          </a:xfrm>
          <a:prstGeom prst="chevron">
            <a:avLst>
              <a:gd name="adj" fmla="val 47333"/>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hevron 17"/>
          <p:cNvSpPr/>
          <p:nvPr/>
        </p:nvSpPr>
        <p:spPr>
          <a:xfrm>
            <a:off x="1285852" y="5357826"/>
            <a:ext cx="71438" cy="71438"/>
          </a:xfrm>
          <a:prstGeom prst="chevron">
            <a:avLst>
              <a:gd name="adj" fmla="val 47333"/>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user\Desktop\new doc\college admin\CAlevel1.png"/>
          <p:cNvPicPr>
            <a:picLocks noChangeAspect="1" noChangeArrowheads="1"/>
          </p:cNvPicPr>
          <p:nvPr/>
        </p:nvPicPr>
        <p:blipFill>
          <a:blip r:embed="rId2" cstate="print"/>
          <a:srcRect/>
          <a:stretch>
            <a:fillRect/>
          </a:stretch>
        </p:blipFill>
        <p:spPr bwMode="auto">
          <a:xfrm>
            <a:off x="714348" y="428604"/>
            <a:ext cx="7929586" cy="5857916"/>
          </a:xfrm>
          <a:prstGeom prst="rect">
            <a:avLst/>
          </a:prstGeom>
          <a:noFill/>
        </p:spPr>
      </p:pic>
      <p:sp>
        <p:nvSpPr>
          <p:cNvPr id="3" name="Rectangle 2"/>
          <p:cNvSpPr/>
          <p:nvPr/>
        </p:nvSpPr>
        <p:spPr>
          <a:xfrm>
            <a:off x="3071802" y="6143644"/>
            <a:ext cx="2913233" cy="276999"/>
          </a:xfrm>
          <a:prstGeom prst="rect">
            <a:avLst/>
          </a:prstGeom>
        </p:spPr>
        <p:txBody>
          <a:bodyPr wrap="none">
            <a:spAutoFit/>
          </a:bodyPr>
          <a:lstStyle/>
          <a:p>
            <a:r>
              <a:rPr lang="en-US" sz="1200" u="sng" dirty="0" smtClean="0">
                <a:solidFill>
                  <a:schemeClr val="accent5">
                    <a:lumMod val="50000"/>
                  </a:schemeClr>
                </a:solidFill>
              </a:rPr>
              <a:t>Fig: Level 1 DFD for college admin </a:t>
            </a:r>
            <a:endParaRPr lang="en-US" sz="1200" u="sng" dirty="0"/>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user\Desktop\new doc\college admin\CAupdates.png"/>
          <p:cNvPicPr>
            <a:picLocks noChangeAspect="1" noChangeArrowheads="1"/>
          </p:cNvPicPr>
          <p:nvPr/>
        </p:nvPicPr>
        <p:blipFill>
          <a:blip r:embed="rId2" cstate="print"/>
          <a:srcRect/>
          <a:stretch>
            <a:fillRect/>
          </a:stretch>
        </p:blipFill>
        <p:spPr bwMode="auto">
          <a:xfrm>
            <a:off x="1714480" y="357166"/>
            <a:ext cx="5643602" cy="2865761"/>
          </a:xfrm>
          <a:prstGeom prst="rect">
            <a:avLst/>
          </a:prstGeom>
          <a:noFill/>
        </p:spPr>
      </p:pic>
      <p:sp>
        <p:nvSpPr>
          <p:cNvPr id="3" name="Rectangle 2"/>
          <p:cNvSpPr/>
          <p:nvPr/>
        </p:nvSpPr>
        <p:spPr>
          <a:xfrm>
            <a:off x="2857488" y="3143248"/>
            <a:ext cx="3143272" cy="246221"/>
          </a:xfrm>
          <a:prstGeom prst="rect">
            <a:avLst/>
          </a:prstGeom>
        </p:spPr>
        <p:txBody>
          <a:bodyPr wrap="square">
            <a:spAutoFit/>
          </a:bodyPr>
          <a:lstStyle/>
          <a:p>
            <a:r>
              <a:rPr lang="en-US" sz="1000" u="sng" dirty="0" smtClean="0">
                <a:solidFill>
                  <a:schemeClr val="accent5">
                    <a:lumMod val="50000"/>
                  </a:schemeClr>
                </a:solidFill>
              </a:rPr>
              <a:t>Fig: Level 2 DFD for college admin(updates) </a:t>
            </a:r>
            <a:endParaRPr lang="en-US" sz="1000" u="sng" dirty="0"/>
          </a:p>
        </p:txBody>
      </p:sp>
      <p:pic>
        <p:nvPicPr>
          <p:cNvPr id="4" name="Picture 2" descr="C:\Users\user\Desktop\new doc\college admin\fp_CA.png"/>
          <p:cNvPicPr>
            <a:picLocks noChangeAspect="1" noChangeArrowheads="1"/>
          </p:cNvPicPr>
          <p:nvPr/>
        </p:nvPicPr>
        <p:blipFill>
          <a:blip r:embed="rId3"/>
          <a:srcRect/>
          <a:stretch>
            <a:fillRect/>
          </a:stretch>
        </p:blipFill>
        <p:spPr bwMode="auto">
          <a:xfrm>
            <a:off x="1142976" y="3643314"/>
            <a:ext cx="6715172" cy="2367580"/>
          </a:xfrm>
          <a:prstGeom prst="rect">
            <a:avLst/>
          </a:prstGeom>
          <a:noFill/>
        </p:spPr>
      </p:pic>
      <p:sp>
        <p:nvSpPr>
          <p:cNvPr id="5" name="Rectangle 4"/>
          <p:cNvSpPr/>
          <p:nvPr/>
        </p:nvSpPr>
        <p:spPr>
          <a:xfrm>
            <a:off x="2786050" y="5929330"/>
            <a:ext cx="3643338" cy="246221"/>
          </a:xfrm>
          <a:prstGeom prst="rect">
            <a:avLst/>
          </a:prstGeom>
        </p:spPr>
        <p:txBody>
          <a:bodyPr wrap="square">
            <a:spAutoFit/>
          </a:bodyPr>
          <a:lstStyle/>
          <a:p>
            <a:r>
              <a:rPr lang="en-US" sz="1000" u="sng" dirty="0" smtClean="0">
                <a:solidFill>
                  <a:schemeClr val="accent5">
                    <a:lumMod val="50000"/>
                  </a:schemeClr>
                </a:solidFill>
              </a:rPr>
              <a:t>Fig: Level 2 DFD for college admin(forgot password) </a:t>
            </a:r>
            <a:endParaRPr lang="en-US" sz="1000" u="sng" dirty="0"/>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user\Desktop\new doc\college admin\CAmanages_dept.png"/>
          <p:cNvPicPr>
            <a:picLocks noChangeAspect="1" noChangeArrowheads="1"/>
          </p:cNvPicPr>
          <p:nvPr/>
        </p:nvPicPr>
        <p:blipFill>
          <a:blip r:embed="rId2" cstate="print"/>
          <a:srcRect/>
          <a:stretch>
            <a:fillRect/>
          </a:stretch>
        </p:blipFill>
        <p:spPr bwMode="auto">
          <a:xfrm>
            <a:off x="1357290" y="428604"/>
            <a:ext cx="6072230" cy="2500330"/>
          </a:xfrm>
          <a:prstGeom prst="rect">
            <a:avLst/>
          </a:prstGeom>
          <a:noFill/>
        </p:spPr>
      </p:pic>
      <p:sp>
        <p:nvSpPr>
          <p:cNvPr id="3" name="Rectangle 2"/>
          <p:cNvSpPr/>
          <p:nvPr/>
        </p:nvSpPr>
        <p:spPr>
          <a:xfrm>
            <a:off x="2500298" y="2928934"/>
            <a:ext cx="3929090" cy="246221"/>
          </a:xfrm>
          <a:prstGeom prst="rect">
            <a:avLst/>
          </a:prstGeom>
        </p:spPr>
        <p:txBody>
          <a:bodyPr wrap="square">
            <a:spAutoFit/>
          </a:bodyPr>
          <a:lstStyle/>
          <a:p>
            <a:r>
              <a:rPr lang="en-US" sz="1000" u="sng" dirty="0" smtClean="0">
                <a:solidFill>
                  <a:schemeClr val="accent5">
                    <a:lumMod val="50000"/>
                  </a:schemeClr>
                </a:solidFill>
              </a:rPr>
              <a:t>Fig: Level 2 DFD for college admin(manages department) </a:t>
            </a:r>
            <a:endParaRPr lang="en-US" sz="1000" u="sng" dirty="0"/>
          </a:p>
        </p:txBody>
      </p:sp>
      <p:pic>
        <p:nvPicPr>
          <p:cNvPr id="4" name="Picture 2" descr="C:\Users\user\Desktop\new doc\college admin\CAmanages_dept_admin.png"/>
          <p:cNvPicPr>
            <a:picLocks noChangeAspect="1" noChangeArrowheads="1"/>
          </p:cNvPicPr>
          <p:nvPr/>
        </p:nvPicPr>
        <p:blipFill>
          <a:blip r:embed="rId3" cstate="print"/>
          <a:srcRect/>
          <a:stretch>
            <a:fillRect/>
          </a:stretch>
        </p:blipFill>
        <p:spPr bwMode="auto">
          <a:xfrm>
            <a:off x="1285852" y="3286124"/>
            <a:ext cx="6143668" cy="2928958"/>
          </a:xfrm>
          <a:prstGeom prst="rect">
            <a:avLst/>
          </a:prstGeom>
          <a:noFill/>
        </p:spPr>
      </p:pic>
      <p:sp>
        <p:nvSpPr>
          <p:cNvPr id="5" name="Rectangle 4"/>
          <p:cNvSpPr/>
          <p:nvPr/>
        </p:nvSpPr>
        <p:spPr>
          <a:xfrm>
            <a:off x="2285984" y="6143644"/>
            <a:ext cx="4357718" cy="246221"/>
          </a:xfrm>
          <a:prstGeom prst="rect">
            <a:avLst/>
          </a:prstGeom>
        </p:spPr>
        <p:txBody>
          <a:bodyPr wrap="square">
            <a:spAutoFit/>
          </a:bodyPr>
          <a:lstStyle/>
          <a:p>
            <a:r>
              <a:rPr lang="en-US" sz="1000" u="sng" dirty="0" smtClean="0">
                <a:solidFill>
                  <a:schemeClr val="accent5">
                    <a:lumMod val="50000"/>
                  </a:schemeClr>
                </a:solidFill>
              </a:rPr>
              <a:t>Fig: Level 2 DFD for college admin(manages department admin) </a:t>
            </a:r>
            <a:endParaRPr lang="en-US" sz="1000" u="sng" dirty="0"/>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user\Desktop\new doc\college admin\CAmanages_firm.png"/>
          <p:cNvPicPr>
            <a:picLocks noChangeAspect="1" noChangeArrowheads="1"/>
          </p:cNvPicPr>
          <p:nvPr/>
        </p:nvPicPr>
        <p:blipFill>
          <a:blip r:embed="rId2" cstate="print"/>
          <a:srcRect/>
          <a:stretch>
            <a:fillRect/>
          </a:stretch>
        </p:blipFill>
        <p:spPr bwMode="auto">
          <a:xfrm>
            <a:off x="1285852" y="428604"/>
            <a:ext cx="6570067" cy="5513384"/>
          </a:xfrm>
          <a:prstGeom prst="rect">
            <a:avLst/>
          </a:prstGeom>
          <a:noFill/>
        </p:spPr>
      </p:pic>
      <p:sp>
        <p:nvSpPr>
          <p:cNvPr id="3" name="Rectangle 2"/>
          <p:cNvSpPr/>
          <p:nvPr/>
        </p:nvSpPr>
        <p:spPr>
          <a:xfrm>
            <a:off x="2500298" y="5929330"/>
            <a:ext cx="4071966" cy="276999"/>
          </a:xfrm>
          <a:prstGeom prst="rect">
            <a:avLst/>
          </a:prstGeom>
        </p:spPr>
        <p:txBody>
          <a:bodyPr wrap="square">
            <a:spAutoFit/>
          </a:bodyPr>
          <a:lstStyle/>
          <a:p>
            <a:r>
              <a:rPr lang="en-US" sz="1200" u="sng" dirty="0" smtClean="0">
                <a:solidFill>
                  <a:schemeClr val="accent5">
                    <a:lumMod val="50000"/>
                  </a:schemeClr>
                </a:solidFill>
              </a:rPr>
              <a:t>Fig: Level 2 DFD for college admin(manages firm) </a:t>
            </a:r>
            <a:endParaRPr lang="en-US" sz="1200" u="sng" dirty="0"/>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user\Desktop\new doc\college admin\CAmanages_activity.png"/>
          <p:cNvPicPr>
            <a:picLocks noChangeAspect="1" noChangeArrowheads="1"/>
          </p:cNvPicPr>
          <p:nvPr/>
        </p:nvPicPr>
        <p:blipFill>
          <a:blip r:embed="rId2"/>
          <a:srcRect/>
          <a:stretch>
            <a:fillRect/>
          </a:stretch>
        </p:blipFill>
        <p:spPr bwMode="auto">
          <a:xfrm>
            <a:off x="785787" y="1428736"/>
            <a:ext cx="7358114" cy="3346456"/>
          </a:xfrm>
          <a:prstGeom prst="rect">
            <a:avLst/>
          </a:prstGeom>
          <a:noFill/>
        </p:spPr>
      </p:pic>
      <p:sp>
        <p:nvSpPr>
          <p:cNvPr id="3" name="Rectangle 2"/>
          <p:cNvSpPr/>
          <p:nvPr/>
        </p:nvSpPr>
        <p:spPr>
          <a:xfrm>
            <a:off x="2357422" y="5143512"/>
            <a:ext cx="4357718" cy="276999"/>
          </a:xfrm>
          <a:prstGeom prst="rect">
            <a:avLst/>
          </a:prstGeom>
        </p:spPr>
        <p:txBody>
          <a:bodyPr wrap="square">
            <a:spAutoFit/>
          </a:bodyPr>
          <a:lstStyle/>
          <a:p>
            <a:r>
              <a:rPr lang="en-US" sz="1200" u="sng" dirty="0" smtClean="0">
                <a:solidFill>
                  <a:schemeClr val="accent5">
                    <a:lumMod val="50000"/>
                  </a:schemeClr>
                </a:solidFill>
              </a:rPr>
              <a:t>Fig: Level 2 DFD for college admin(manages activity) </a:t>
            </a:r>
            <a:endParaRPr lang="en-US" sz="1200" u="sng" dirty="0"/>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user\Desktop\new doc\college admin\CAmanages_notification.png"/>
          <p:cNvPicPr>
            <a:picLocks noChangeAspect="1" noChangeArrowheads="1"/>
          </p:cNvPicPr>
          <p:nvPr/>
        </p:nvPicPr>
        <p:blipFill>
          <a:blip r:embed="rId2" cstate="print"/>
          <a:srcRect/>
          <a:stretch>
            <a:fillRect/>
          </a:stretch>
        </p:blipFill>
        <p:spPr bwMode="auto">
          <a:xfrm>
            <a:off x="928662" y="642918"/>
            <a:ext cx="7215238" cy="5143536"/>
          </a:xfrm>
          <a:prstGeom prst="rect">
            <a:avLst/>
          </a:prstGeom>
          <a:noFill/>
        </p:spPr>
      </p:pic>
      <p:sp>
        <p:nvSpPr>
          <p:cNvPr id="3" name="Rectangle 2"/>
          <p:cNvSpPr/>
          <p:nvPr/>
        </p:nvSpPr>
        <p:spPr>
          <a:xfrm>
            <a:off x="2214546" y="5715016"/>
            <a:ext cx="4572000" cy="276999"/>
          </a:xfrm>
          <a:prstGeom prst="rect">
            <a:avLst/>
          </a:prstGeom>
        </p:spPr>
        <p:txBody>
          <a:bodyPr>
            <a:spAutoFit/>
          </a:bodyPr>
          <a:lstStyle/>
          <a:p>
            <a:r>
              <a:rPr lang="en-US" sz="1200" u="sng" dirty="0" smtClean="0">
                <a:solidFill>
                  <a:schemeClr val="accent5">
                    <a:lumMod val="50000"/>
                  </a:schemeClr>
                </a:solidFill>
              </a:rPr>
              <a:t>Fig: Level 2 DFD for college admin(manages notification) </a:t>
            </a:r>
            <a:endParaRPr lang="en-US" sz="1200" u="sng" dirty="0"/>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user\Desktop\new doc\dept admin\DAlevel1.png"/>
          <p:cNvPicPr>
            <a:picLocks noChangeAspect="1" noChangeArrowheads="1"/>
          </p:cNvPicPr>
          <p:nvPr/>
        </p:nvPicPr>
        <p:blipFill>
          <a:blip r:embed="rId2" cstate="print"/>
          <a:srcRect/>
          <a:stretch>
            <a:fillRect/>
          </a:stretch>
        </p:blipFill>
        <p:spPr bwMode="auto">
          <a:xfrm>
            <a:off x="857224" y="428604"/>
            <a:ext cx="7358114" cy="5518586"/>
          </a:xfrm>
          <a:prstGeom prst="rect">
            <a:avLst/>
          </a:prstGeom>
          <a:noFill/>
        </p:spPr>
      </p:pic>
      <p:sp>
        <p:nvSpPr>
          <p:cNvPr id="3" name="Rectangle 2"/>
          <p:cNvSpPr/>
          <p:nvPr/>
        </p:nvSpPr>
        <p:spPr>
          <a:xfrm>
            <a:off x="2928926" y="6072206"/>
            <a:ext cx="3278718" cy="276999"/>
          </a:xfrm>
          <a:prstGeom prst="rect">
            <a:avLst/>
          </a:prstGeom>
        </p:spPr>
        <p:txBody>
          <a:bodyPr wrap="none">
            <a:spAutoFit/>
          </a:bodyPr>
          <a:lstStyle/>
          <a:p>
            <a:r>
              <a:rPr lang="en-US" sz="1200" u="sng" dirty="0" smtClean="0">
                <a:solidFill>
                  <a:schemeClr val="accent5">
                    <a:lumMod val="50000"/>
                  </a:schemeClr>
                </a:solidFill>
              </a:rPr>
              <a:t>Fig: Level 1 DFD for department admin </a:t>
            </a:r>
            <a:endParaRPr lang="en-US" sz="1200" u="sng" dirty="0"/>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user\Desktop\new doc\dept admin\DAupdates.png"/>
          <p:cNvPicPr>
            <a:picLocks noChangeAspect="1" noChangeArrowheads="1"/>
          </p:cNvPicPr>
          <p:nvPr/>
        </p:nvPicPr>
        <p:blipFill>
          <a:blip r:embed="rId2" cstate="print"/>
          <a:srcRect/>
          <a:stretch>
            <a:fillRect/>
          </a:stretch>
        </p:blipFill>
        <p:spPr bwMode="auto">
          <a:xfrm>
            <a:off x="1357290" y="357166"/>
            <a:ext cx="6286544" cy="2928958"/>
          </a:xfrm>
          <a:prstGeom prst="rect">
            <a:avLst/>
          </a:prstGeom>
          <a:noFill/>
        </p:spPr>
      </p:pic>
      <p:sp>
        <p:nvSpPr>
          <p:cNvPr id="3" name="Rectangle 2"/>
          <p:cNvSpPr/>
          <p:nvPr/>
        </p:nvSpPr>
        <p:spPr>
          <a:xfrm>
            <a:off x="2857488" y="3143248"/>
            <a:ext cx="3357586" cy="246221"/>
          </a:xfrm>
          <a:prstGeom prst="rect">
            <a:avLst/>
          </a:prstGeom>
        </p:spPr>
        <p:txBody>
          <a:bodyPr wrap="square">
            <a:spAutoFit/>
          </a:bodyPr>
          <a:lstStyle/>
          <a:p>
            <a:r>
              <a:rPr lang="en-US" sz="1000" u="sng" dirty="0" smtClean="0">
                <a:solidFill>
                  <a:schemeClr val="accent5">
                    <a:lumMod val="50000"/>
                  </a:schemeClr>
                </a:solidFill>
              </a:rPr>
              <a:t>Fig: Level 2 DFD for department admin(updates) </a:t>
            </a:r>
            <a:endParaRPr lang="en-US" sz="1000" u="sng" dirty="0"/>
          </a:p>
        </p:txBody>
      </p:sp>
      <p:pic>
        <p:nvPicPr>
          <p:cNvPr id="4" name="Picture 2" descr="C:\Users\user\Desktop\new doc\dept admin\fp_DA.png"/>
          <p:cNvPicPr>
            <a:picLocks noChangeAspect="1" noChangeArrowheads="1"/>
          </p:cNvPicPr>
          <p:nvPr/>
        </p:nvPicPr>
        <p:blipFill>
          <a:blip r:embed="rId3"/>
          <a:srcRect/>
          <a:stretch>
            <a:fillRect/>
          </a:stretch>
        </p:blipFill>
        <p:spPr bwMode="auto">
          <a:xfrm>
            <a:off x="1071538" y="3571876"/>
            <a:ext cx="6858048" cy="2500330"/>
          </a:xfrm>
          <a:prstGeom prst="rect">
            <a:avLst/>
          </a:prstGeom>
          <a:noFill/>
        </p:spPr>
      </p:pic>
      <p:sp>
        <p:nvSpPr>
          <p:cNvPr id="5" name="Rectangle 4"/>
          <p:cNvSpPr/>
          <p:nvPr/>
        </p:nvSpPr>
        <p:spPr>
          <a:xfrm>
            <a:off x="2643174" y="6000768"/>
            <a:ext cx="3929074" cy="246221"/>
          </a:xfrm>
          <a:prstGeom prst="rect">
            <a:avLst/>
          </a:prstGeom>
        </p:spPr>
        <p:txBody>
          <a:bodyPr wrap="square">
            <a:spAutoFit/>
          </a:bodyPr>
          <a:lstStyle/>
          <a:p>
            <a:r>
              <a:rPr lang="en-US" sz="1000" u="sng" dirty="0" smtClean="0">
                <a:solidFill>
                  <a:schemeClr val="accent5">
                    <a:lumMod val="50000"/>
                  </a:schemeClr>
                </a:solidFill>
              </a:rPr>
              <a:t>Fig: Level 2 DFD for department admin(forgot password) </a:t>
            </a:r>
            <a:endParaRPr lang="en-US" sz="1000" u="sng" dirty="0"/>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user\Desktop\new doc\dept admin\DAmanages_eu.png"/>
          <p:cNvPicPr>
            <a:picLocks noChangeAspect="1" noChangeArrowheads="1"/>
          </p:cNvPicPr>
          <p:nvPr/>
        </p:nvPicPr>
        <p:blipFill>
          <a:blip r:embed="rId2" cstate="print"/>
          <a:srcRect/>
          <a:stretch>
            <a:fillRect/>
          </a:stretch>
        </p:blipFill>
        <p:spPr bwMode="auto">
          <a:xfrm>
            <a:off x="857224" y="500042"/>
            <a:ext cx="7715304" cy="5617224"/>
          </a:xfrm>
          <a:prstGeom prst="rect">
            <a:avLst/>
          </a:prstGeom>
          <a:noFill/>
        </p:spPr>
      </p:pic>
      <p:sp>
        <p:nvSpPr>
          <p:cNvPr id="3" name="Rectangle 2"/>
          <p:cNvSpPr/>
          <p:nvPr/>
        </p:nvSpPr>
        <p:spPr>
          <a:xfrm>
            <a:off x="2214546" y="5929330"/>
            <a:ext cx="5214974" cy="276999"/>
          </a:xfrm>
          <a:prstGeom prst="rect">
            <a:avLst/>
          </a:prstGeom>
        </p:spPr>
        <p:txBody>
          <a:bodyPr wrap="square">
            <a:spAutoFit/>
          </a:bodyPr>
          <a:lstStyle/>
          <a:p>
            <a:r>
              <a:rPr lang="en-US" sz="1200" u="sng" dirty="0" smtClean="0">
                <a:solidFill>
                  <a:schemeClr val="accent5">
                    <a:lumMod val="50000"/>
                  </a:schemeClr>
                </a:solidFill>
              </a:rPr>
              <a:t>Fig: Level 2 DFD for department admin(manages expert user) </a:t>
            </a:r>
            <a:endParaRPr lang="en-US" sz="1200" u="sng" dirty="0"/>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user\Desktop\new doc\dept admin\DAmanages_category_type.png"/>
          <p:cNvPicPr>
            <a:picLocks noChangeAspect="1" noChangeArrowheads="1"/>
          </p:cNvPicPr>
          <p:nvPr/>
        </p:nvPicPr>
        <p:blipFill>
          <a:blip r:embed="rId2" cstate="print"/>
          <a:srcRect/>
          <a:stretch>
            <a:fillRect/>
          </a:stretch>
        </p:blipFill>
        <p:spPr bwMode="auto">
          <a:xfrm>
            <a:off x="1428728" y="428604"/>
            <a:ext cx="6286544" cy="3500462"/>
          </a:xfrm>
          <a:prstGeom prst="rect">
            <a:avLst/>
          </a:prstGeom>
          <a:noFill/>
        </p:spPr>
      </p:pic>
      <p:sp>
        <p:nvSpPr>
          <p:cNvPr id="3" name="Rectangle 2"/>
          <p:cNvSpPr/>
          <p:nvPr/>
        </p:nvSpPr>
        <p:spPr>
          <a:xfrm>
            <a:off x="2428860" y="3857628"/>
            <a:ext cx="4214842" cy="246221"/>
          </a:xfrm>
          <a:prstGeom prst="rect">
            <a:avLst/>
          </a:prstGeom>
        </p:spPr>
        <p:txBody>
          <a:bodyPr wrap="square">
            <a:spAutoFit/>
          </a:bodyPr>
          <a:lstStyle/>
          <a:p>
            <a:r>
              <a:rPr lang="en-US" sz="1000" u="sng" dirty="0" smtClean="0">
                <a:solidFill>
                  <a:schemeClr val="accent5">
                    <a:lumMod val="50000"/>
                  </a:schemeClr>
                </a:solidFill>
              </a:rPr>
              <a:t>Fig: Level 2 DFD for department admin(manages stock group) </a:t>
            </a:r>
            <a:endParaRPr lang="en-US" sz="1000" u="sng" dirty="0"/>
          </a:p>
        </p:txBody>
      </p:sp>
      <p:pic>
        <p:nvPicPr>
          <p:cNvPr id="4" name="Picture 2" descr="C:\Users\user\Desktop\new doc\dept admin\DAmanages_activity.png"/>
          <p:cNvPicPr>
            <a:picLocks noChangeAspect="1" noChangeArrowheads="1"/>
          </p:cNvPicPr>
          <p:nvPr/>
        </p:nvPicPr>
        <p:blipFill>
          <a:blip r:embed="rId3" cstate="print"/>
          <a:srcRect/>
          <a:stretch>
            <a:fillRect/>
          </a:stretch>
        </p:blipFill>
        <p:spPr bwMode="auto">
          <a:xfrm>
            <a:off x="1428728" y="4071942"/>
            <a:ext cx="6143668" cy="2143140"/>
          </a:xfrm>
          <a:prstGeom prst="rect">
            <a:avLst/>
          </a:prstGeom>
          <a:noFill/>
        </p:spPr>
      </p:pic>
      <p:sp>
        <p:nvSpPr>
          <p:cNvPr id="5" name="Rectangle 4"/>
          <p:cNvSpPr/>
          <p:nvPr/>
        </p:nvSpPr>
        <p:spPr>
          <a:xfrm>
            <a:off x="2500298" y="6072206"/>
            <a:ext cx="3929074" cy="246221"/>
          </a:xfrm>
          <a:prstGeom prst="rect">
            <a:avLst/>
          </a:prstGeom>
        </p:spPr>
        <p:txBody>
          <a:bodyPr wrap="square">
            <a:spAutoFit/>
          </a:bodyPr>
          <a:lstStyle/>
          <a:p>
            <a:r>
              <a:rPr lang="en-US" sz="1000" u="sng" dirty="0" smtClean="0">
                <a:solidFill>
                  <a:schemeClr val="accent5">
                    <a:lumMod val="50000"/>
                  </a:schemeClr>
                </a:solidFill>
              </a:rPr>
              <a:t>Fig: Level 2 DFD for department admin(manages activity) </a:t>
            </a:r>
            <a:endParaRPr lang="en-US" sz="1000" u="sng" dirty="0"/>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00100" y="642918"/>
            <a:ext cx="7429552" cy="584775"/>
          </a:xfrm>
          <a:prstGeom prst="rect">
            <a:avLst/>
          </a:prstGeom>
        </p:spPr>
        <p:txBody>
          <a:bodyPr wrap="square">
            <a:spAutoFit/>
          </a:bodyPr>
          <a:lstStyle/>
          <a:p>
            <a:pPr algn="ctr"/>
            <a:r>
              <a:rPr lang="en-IN" sz="3200" dirty="0" smtClean="0">
                <a:solidFill>
                  <a:schemeClr val="accent5">
                    <a:lumMod val="50000"/>
                  </a:schemeClr>
                </a:solidFill>
              </a:rPr>
              <a:t>INTRODUCTION</a:t>
            </a:r>
            <a:endParaRPr lang="en-US" sz="3200" dirty="0">
              <a:solidFill>
                <a:schemeClr val="accent5">
                  <a:lumMod val="50000"/>
                </a:schemeClr>
              </a:solidFill>
            </a:endParaRPr>
          </a:p>
        </p:txBody>
      </p:sp>
      <p:sp>
        <p:nvSpPr>
          <p:cNvPr id="14337" name="Rectangle 1"/>
          <p:cNvSpPr>
            <a:spLocks noChangeArrowheads="1"/>
          </p:cNvSpPr>
          <p:nvPr/>
        </p:nvSpPr>
        <p:spPr bwMode="auto">
          <a:xfrm>
            <a:off x="571472" y="1318022"/>
            <a:ext cx="8143932" cy="553997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nSpc>
                <a:spcPct val="150000"/>
              </a:lnSpc>
              <a:buFont typeface="Wingdings" pitchFamily="2" charset="2"/>
              <a:buChar char="Ø"/>
            </a:pPr>
            <a:r>
              <a:rPr lang="en-US" sz="1200" dirty="0" smtClean="0">
                <a:latin typeface="+mj-lt"/>
              </a:rPr>
              <a:t>  </a:t>
            </a:r>
            <a:r>
              <a:rPr lang="en-US" sz="1200" dirty="0" smtClean="0">
                <a:solidFill>
                  <a:schemeClr val="accent5">
                    <a:lumMod val="50000"/>
                  </a:schemeClr>
                </a:solidFill>
                <a:latin typeface="+mj-lt"/>
              </a:rPr>
              <a:t>“STOCKPILE” (Inventory Management System) </a:t>
            </a:r>
            <a:r>
              <a:rPr lang="en-US" sz="1200" dirty="0" smtClean="0">
                <a:solidFill>
                  <a:schemeClr val="accent5">
                    <a:lumMod val="50000"/>
                  </a:schemeClr>
                </a:solidFill>
              </a:rPr>
              <a:t>software </a:t>
            </a:r>
            <a:r>
              <a:rPr lang="en-US" sz="1200" dirty="0" smtClean="0">
                <a:solidFill>
                  <a:schemeClr val="accent5">
                    <a:lumMod val="50000"/>
                  </a:schemeClr>
                </a:solidFill>
                <a:latin typeface="+mj-lt"/>
              </a:rPr>
              <a:t>is a web-based application that offers a system to organize and manage stock registers, stock levels &amp; also stock related files of Assam Agricultural University.</a:t>
            </a:r>
          </a:p>
          <a:p>
            <a:pPr lvl="0">
              <a:buFont typeface="Wingdings" pitchFamily="2" charset="2"/>
              <a:buChar char="Ø"/>
            </a:pPr>
            <a:endParaRPr lang="en-US" sz="1200" dirty="0" smtClean="0">
              <a:solidFill>
                <a:schemeClr val="accent5">
                  <a:lumMod val="50000"/>
                </a:schemeClr>
              </a:solidFill>
              <a:latin typeface="+mj-lt"/>
            </a:endParaRPr>
          </a:p>
          <a:p>
            <a:pPr fontAlgn="base">
              <a:lnSpc>
                <a:spcPct val="150000"/>
              </a:lnSpc>
              <a:spcBef>
                <a:spcPct val="0"/>
              </a:spcBef>
              <a:spcAft>
                <a:spcPct val="0"/>
              </a:spcAft>
              <a:buFont typeface="Wingdings" pitchFamily="2" charset="2"/>
              <a:buChar char="Ø"/>
            </a:pPr>
            <a:r>
              <a:rPr lang="en-US" sz="1200" dirty="0" smtClean="0">
                <a:solidFill>
                  <a:schemeClr val="accent5">
                    <a:lumMod val="50000"/>
                  </a:schemeClr>
                </a:solidFill>
                <a:latin typeface="+mj-lt"/>
              </a:rPr>
              <a:t>  This system is implemented to replace the manual system i.e. the traditional register based inventory recording system.</a:t>
            </a:r>
          </a:p>
          <a:p>
            <a:pPr fontAlgn="base">
              <a:lnSpc>
                <a:spcPct val="150000"/>
              </a:lnSpc>
              <a:spcBef>
                <a:spcPct val="0"/>
              </a:spcBef>
              <a:spcAft>
                <a:spcPct val="0"/>
              </a:spcAft>
              <a:buFont typeface="Wingdings" pitchFamily="2" charset="2"/>
              <a:buChar char="Ø"/>
            </a:pPr>
            <a:endParaRPr lang="en-US" sz="1200" dirty="0" smtClean="0">
              <a:solidFill>
                <a:schemeClr val="accent5">
                  <a:lumMod val="50000"/>
                </a:schemeClr>
              </a:solidFill>
              <a:latin typeface="+mj-lt"/>
            </a:endParaRPr>
          </a:p>
          <a:p>
            <a:pPr fontAlgn="base">
              <a:lnSpc>
                <a:spcPct val="150000"/>
              </a:lnSpc>
              <a:spcBef>
                <a:spcPct val="0"/>
              </a:spcBef>
              <a:spcAft>
                <a:spcPct val="0"/>
              </a:spcAft>
              <a:buFont typeface="Wingdings" pitchFamily="2" charset="2"/>
              <a:buChar char="Ø"/>
            </a:pPr>
            <a:r>
              <a:rPr kumimoji="0" lang="en-IN" sz="1200" b="0" u="none" strike="noStrike" cap="none" normalizeH="0" baseline="0" dirty="0" smtClean="0">
                <a:ln>
                  <a:noFill/>
                </a:ln>
                <a:solidFill>
                  <a:schemeClr val="accent5">
                    <a:lumMod val="50000"/>
                  </a:schemeClr>
                </a:solidFill>
                <a:effectLst/>
                <a:latin typeface="+mj-lt"/>
                <a:cs typeface="Arial" pitchFamily="34" charset="0"/>
              </a:rPr>
              <a:t>  </a:t>
            </a:r>
            <a:r>
              <a:rPr lang="en-US" sz="1200" dirty="0" smtClean="0">
                <a:solidFill>
                  <a:schemeClr val="accent5">
                    <a:lumMod val="50000"/>
                  </a:schemeClr>
                </a:solidFill>
                <a:latin typeface="+mj-lt"/>
              </a:rPr>
              <a:t>There would be four-different-level users to the system namely, Super-admin, College-admin, Department-admin &amp; Expert-user. Each of them will see different contents &amp; can manage different things according to their levels.</a:t>
            </a:r>
          </a:p>
          <a:p>
            <a:pPr fontAlgn="base">
              <a:lnSpc>
                <a:spcPct val="150000"/>
              </a:lnSpc>
              <a:spcBef>
                <a:spcPct val="0"/>
              </a:spcBef>
              <a:spcAft>
                <a:spcPct val="0"/>
              </a:spcAft>
              <a:buFont typeface="Wingdings" pitchFamily="2" charset="2"/>
              <a:buChar char="Ø"/>
            </a:pPr>
            <a:endParaRPr lang="en-US" sz="1200" dirty="0" smtClean="0">
              <a:solidFill>
                <a:schemeClr val="accent5">
                  <a:lumMod val="50000"/>
                </a:schemeClr>
              </a:solidFill>
              <a:latin typeface="+mj-lt"/>
            </a:endParaRPr>
          </a:p>
          <a:p>
            <a:pPr lvl="0" fontAlgn="base">
              <a:lnSpc>
                <a:spcPct val="150000"/>
              </a:lnSpc>
              <a:spcBef>
                <a:spcPct val="0"/>
              </a:spcBef>
              <a:spcAft>
                <a:spcPct val="0"/>
              </a:spcAft>
              <a:buFont typeface="Wingdings" pitchFamily="2" charset="2"/>
              <a:buChar char="Ø"/>
            </a:pPr>
            <a:r>
              <a:rPr lang="en-IN" sz="1200" dirty="0" smtClean="0">
                <a:solidFill>
                  <a:schemeClr val="accent5">
                    <a:lumMod val="50000"/>
                  </a:schemeClr>
                </a:solidFill>
                <a:latin typeface="+mj-lt"/>
              </a:rPr>
              <a:t>  </a:t>
            </a:r>
            <a:r>
              <a:rPr lang="en-US" sz="1200" dirty="0" smtClean="0">
                <a:solidFill>
                  <a:schemeClr val="accent5">
                    <a:lumMod val="50000"/>
                  </a:schemeClr>
                </a:solidFill>
                <a:latin typeface="+mj-lt"/>
              </a:rPr>
              <a:t>By using this system the users can handle their inventory in a more systematic manner, so that later they get the information of these stored records in a short span of time.</a:t>
            </a:r>
          </a:p>
          <a:p>
            <a:pPr lvl="0" fontAlgn="base">
              <a:lnSpc>
                <a:spcPct val="150000"/>
              </a:lnSpc>
              <a:spcBef>
                <a:spcPct val="0"/>
              </a:spcBef>
              <a:spcAft>
                <a:spcPct val="0"/>
              </a:spcAft>
              <a:buFont typeface="Wingdings" pitchFamily="2" charset="2"/>
              <a:buChar char="Ø"/>
            </a:pPr>
            <a:endParaRPr lang="en-US" sz="1200" dirty="0" smtClean="0">
              <a:solidFill>
                <a:schemeClr val="accent5">
                  <a:lumMod val="50000"/>
                </a:schemeClr>
              </a:solidFill>
              <a:latin typeface="+mj-lt"/>
            </a:endParaRPr>
          </a:p>
          <a:p>
            <a:pPr lvl="0" fontAlgn="base">
              <a:lnSpc>
                <a:spcPct val="150000"/>
              </a:lnSpc>
              <a:spcBef>
                <a:spcPct val="0"/>
              </a:spcBef>
              <a:spcAft>
                <a:spcPct val="0"/>
              </a:spcAft>
              <a:buFont typeface="Wingdings" pitchFamily="2" charset="2"/>
              <a:buChar char="Ø"/>
            </a:pPr>
            <a:r>
              <a:rPr lang="en-IN" sz="1200" dirty="0" smtClean="0">
                <a:solidFill>
                  <a:schemeClr val="accent5">
                    <a:lumMod val="50000"/>
                  </a:schemeClr>
                </a:solidFill>
                <a:latin typeface="+mj-lt"/>
              </a:rPr>
              <a:t>  </a:t>
            </a:r>
            <a:r>
              <a:rPr lang="en-US" sz="1200" dirty="0" smtClean="0">
                <a:solidFill>
                  <a:schemeClr val="accent5">
                    <a:lumMod val="50000"/>
                  </a:schemeClr>
                </a:solidFill>
                <a:latin typeface="+mj-lt"/>
              </a:rPr>
              <a:t>The system will provide a good management tool as it allows different categories of stock to be managed differently.</a:t>
            </a:r>
          </a:p>
          <a:p>
            <a:pPr lvl="0" fontAlgn="base">
              <a:lnSpc>
                <a:spcPct val="150000"/>
              </a:lnSpc>
              <a:spcBef>
                <a:spcPct val="0"/>
              </a:spcBef>
              <a:spcAft>
                <a:spcPct val="0"/>
              </a:spcAft>
              <a:buFont typeface="Wingdings" pitchFamily="2" charset="2"/>
              <a:buChar char="Ø"/>
            </a:pPr>
            <a:endParaRPr lang="en-US" sz="1200" dirty="0" smtClean="0">
              <a:solidFill>
                <a:schemeClr val="accent5">
                  <a:lumMod val="50000"/>
                </a:schemeClr>
              </a:solidFill>
              <a:latin typeface="+mj-lt"/>
            </a:endParaRPr>
          </a:p>
          <a:p>
            <a:pPr lvl="0" fontAlgn="base">
              <a:lnSpc>
                <a:spcPct val="150000"/>
              </a:lnSpc>
              <a:spcBef>
                <a:spcPct val="0"/>
              </a:spcBef>
              <a:spcAft>
                <a:spcPct val="0"/>
              </a:spcAft>
              <a:buFont typeface="Wingdings" pitchFamily="2" charset="2"/>
              <a:buChar char="Ø"/>
            </a:pPr>
            <a:r>
              <a:rPr lang="en-IN" sz="1200" dirty="0" smtClean="0">
                <a:solidFill>
                  <a:schemeClr val="accent5">
                    <a:lumMod val="50000"/>
                  </a:schemeClr>
                </a:solidFill>
                <a:latin typeface="+mj-lt"/>
              </a:rPr>
              <a:t>  </a:t>
            </a:r>
            <a:r>
              <a:rPr lang="en-US" sz="1200" dirty="0" smtClean="0">
                <a:solidFill>
                  <a:schemeClr val="accent5">
                    <a:lumMod val="50000"/>
                  </a:schemeClr>
                </a:solidFill>
                <a:latin typeface="+mj-lt"/>
              </a:rPr>
              <a:t>The system will cater to all the requirements of Assam Agricultural University</a:t>
            </a:r>
            <a:r>
              <a:rPr lang="en-US" sz="1200" dirty="0" smtClean="0">
                <a:latin typeface="+mj-lt"/>
              </a:rPr>
              <a:t>.</a:t>
            </a:r>
          </a:p>
          <a:p>
            <a:pPr fontAlgn="base">
              <a:spcBef>
                <a:spcPct val="0"/>
              </a:spcBef>
              <a:spcAft>
                <a:spcPct val="0"/>
              </a:spcAft>
              <a:buFont typeface="Wingdings" pitchFamily="2" charset="2"/>
              <a:buChar char="q"/>
            </a:pPr>
            <a:endParaRPr lang="en-US" dirty="0" smtClean="0"/>
          </a:p>
          <a:p>
            <a:pPr marL="0" marR="0" lvl="0" indent="0" algn="l" defTabSz="914400" rtl="0" eaLnBrk="1" fontAlgn="base" latinLnBrk="0" hangingPunct="1">
              <a:lnSpc>
                <a:spcPct val="100000"/>
              </a:lnSpc>
              <a:spcBef>
                <a:spcPct val="0"/>
              </a:spcBef>
              <a:spcAft>
                <a:spcPct val="0"/>
              </a:spcAft>
              <a:buClrTx/>
              <a:buSzTx/>
              <a:buFont typeface="Wingdings" pitchFamily="2" charset="2"/>
              <a:buChar char="q"/>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user\Desktop\new doc\dept admin\DAmanages-notification.png"/>
          <p:cNvPicPr>
            <a:picLocks noChangeAspect="1" noChangeArrowheads="1"/>
          </p:cNvPicPr>
          <p:nvPr/>
        </p:nvPicPr>
        <p:blipFill>
          <a:blip r:embed="rId2" cstate="print"/>
          <a:srcRect/>
          <a:stretch>
            <a:fillRect/>
          </a:stretch>
        </p:blipFill>
        <p:spPr bwMode="auto">
          <a:xfrm>
            <a:off x="1142976" y="500042"/>
            <a:ext cx="7072361" cy="5500726"/>
          </a:xfrm>
          <a:prstGeom prst="rect">
            <a:avLst/>
          </a:prstGeom>
          <a:noFill/>
        </p:spPr>
      </p:pic>
      <p:sp>
        <p:nvSpPr>
          <p:cNvPr id="3" name="Rectangle 2"/>
          <p:cNvSpPr/>
          <p:nvPr/>
        </p:nvSpPr>
        <p:spPr>
          <a:xfrm>
            <a:off x="2143108" y="5929330"/>
            <a:ext cx="4929206" cy="276999"/>
          </a:xfrm>
          <a:prstGeom prst="rect">
            <a:avLst/>
          </a:prstGeom>
        </p:spPr>
        <p:txBody>
          <a:bodyPr wrap="square">
            <a:spAutoFit/>
          </a:bodyPr>
          <a:lstStyle/>
          <a:p>
            <a:r>
              <a:rPr lang="en-US" sz="1200" u="sng" dirty="0" smtClean="0">
                <a:solidFill>
                  <a:schemeClr val="accent5">
                    <a:lumMod val="50000"/>
                  </a:schemeClr>
                </a:solidFill>
              </a:rPr>
              <a:t>Fig: Level 2 DFD for department admin(manages notification) </a:t>
            </a:r>
            <a:endParaRPr lang="en-US" sz="1200" u="sng" dirty="0"/>
          </a:p>
        </p:txBody>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user\Desktop\new doc\expert user\EUlevel1.png"/>
          <p:cNvPicPr>
            <a:picLocks noChangeAspect="1" noChangeArrowheads="1"/>
          </p:cNvPicPr>
          <p:nvPr/>
        </p:nvPicPr>
        <p:blipFill>
          <a:blip r:embed="rId2" cstate="print"/>
          <a:srcRect/>
          <a:stretch>
            <a:fillRect/>
          </a:stretch>
        </p:blipFill>
        <p:spPr bwMode="auto">
          <a:xfrm>
            <a:off x="785786" y="571480"/>
            <a:ext cx="7429552" cy="5429288"/>
          </a:xfrm>
          <a:prstGeom prst="rect">
            <a:avLst/>
          </a:prstGeom>
          <a:noFill/>
        </p:spPr>
      </p:pic>
      <p:sp>
        <p:nvSpPr>
          <p:cNvPr id="3" name="Rectangle 2"/>
          <p:cNvSpPr/>
          <p:nvPr/>
        </p:nvSpPr>
        <p:spPr>
          <a:xfrm>
            <a:off x="3143240" y="6072206"/>
            <a:ext cx="2786066" cy="276999"/>
          </a:xfrm>
          <a:prstGeom prst="rect">
            <a:avLst/>
          </a:prstGeom>
        </p:spPr>
        <p:txBody>
          <a:bodyPr wrap="square">
            <a:spAutoFit/>
          </a:bodyPr>
          <a:lstStyle/>
          <a:p>
            <a:r>
              <a:rPr lang="en-US" sz="1200" u="sng" dirty="0" smtClean="0">
                <a:solidFill>
                  <a:schemeClr val="accent5">
                    <a:lumMod val="50000"/>
                  </a:schemeClr>
                </a:solidFill>
              </a:rPr>
              <a:t>Fig: Level 1 DFD for expert user </a:t>
            </a:r>
            <a:endParaRPr lang="en-US" sz="1200" u="sng" dirty="0"/>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user\Desktop\new doc\expert user\EUupdates.png"/>
          <p:cNvPicPr>
            <a:picLocks noChangeAspect="1" noChangeArrowheads="1"/>
          </p:cNvPicPr>
          <p:nvPr/>
        </p:nvPicPr>
        <p:blipFill>
          <a:blip r:embed="rId2" cstate="print"/>
          <a:srcRect/>
          <a:stretch>
            <a:fillRect/>
          </a:stretch>
        </p:blipFill>
        <p:spPr bwMode="auto">
          <a:xfrm>
            <a:off x="1500166" y="357166"/>
            <a:ext cx="6000792" cy="3357586"/>
          </a:xfrm>
          <a:prstGeom prst="rect">
            <a:avLst/>
          </a:prstGeom>
          <a:noFill/>
        </p:spPr>
      </p:pic>
      <p:sp>
        <p:nvSpPr>
          <p:cNvPr id="3" name="Rectangle 2"/>
          <p:cNvSpPr/>
          <p:nvPr/>
        </p:nvSpPr>
        <p:spPr>
          <a:xfrm>
            <a:off x="2928926" y="3643314"/>
            <a:ext cx="3000396" cy="246221"/>
          </a:xfrm>
          <a:prstGeom prst="rect">
            <a:avLst/>
          </a:prstGeom>
        </p:spPr>
        <p:txBody>
          <a:bodyPr wrap="square">
            <a:spAutoFit/>
          </a:bodyPr>
          <a:lstStyle/>
          <a:p>
            <a:r>
              <a:rPr lang="en-US" sz="1000" u="sng" dirty="0" smtClean="0">
                <a:solidFill>
                  <a:schemeClr val="accent5">
                    <a:lumMod val="50000"/>
                  </a:schemeClr>
                </a:solidFill>
              </a:rPr>
              <a:t>Fig: Level 2 DFD for expert user(updates) </a:t>
            </a:r>
            <a:endParaRPr lang="en-US" sz="1000" u="sng" dirty="0"/>
          </a:p>
        </p:txBody>
      </p:sp>
      <p:pic>
        <p:nvPicPr>
          <p:cNvPr id="4" name="Picture 2" descr="C:\Users\user\Desktop\new doc\expert user\fp_EU.png"/>
          <p:cNvPicPr>
            <a:picLocks noChangeAspect="1" noChangeArrowheads="1"/>
          </p:cNvPicPr>
          <p:nvPr/>
        </p:nvPicPr>
        <p:blipFill>
          <a:blip r:embed="rId3"/>
          <a:srcRect/>
          <a:stretch>
            <a:fillRect/>
          </a:stretch>
        </p:blipFill>
        <p:spPr bwMode="auto">
          <a:xfrm>
            <a:off x="1428728" y="4000504"/>
            <a:ext cx="6143668" cy="2187491"/>
          </a:xfrm>
          <a:prstGeom prst="rect">
            <a:avLst/>
          </a:prstGeom>
          <a:noFill/>
        </p:spPr>
      </p:pic>
      <p:sp>
        <p:nvSpPr>
          <p:cNvPr id="5" name="Rectangle 4"/>
          <p:cNvSpPr/>
          <p:nvPr/>
        </p:nvSpPr>
        <p:spPr>
          <a:xfrm>
            <a:off x="2786050" y="6143644"/>
            <a:ext cx="3500446" cy="246221"/>
          </a:xfrm>
          <a:prstGeom prst="rect">
            <a:avLst/>
          </a:prstGeom>
        </p:spPr>
        <p:txBody>
          <a:bodyPr wrap="square">
            <a:spAutoFit/>
          </a:bodyPr>
          <a:lstStyle/>
          <a:p>
            <a:r>
              <a:rPr lang="en-US" sz="1000" u="sng" dirty="0" smtClean="0">
                <a:solidFill>
                  <a:schemeClr val="accent5">
                    <a:lumMod val="50000"/>
                  </a:schemeClr>
                </a:solidFill>
              </a:rPr>
              <a:t>Fig: Level 2 DFD for expert user(forgot password) </a:t>
            </a:r>
            <a:endParaRPr lang="en-US" sz="1000" u="sng" dirty="0"/>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user\Desktop\new doc\expert user\EUmanages_item.png"/>
          <p:cNvPicPr>
            <a:picLocks noChangeAspect="1" noChangeArrowheads="1"/>
          </p:cNvPicPr>
          <p:nvPr/>
        </p:nvPicPr>
        <p:blipFill>
          <a:blip r:embed="rId2" cstate="print"/>
          <a:srcRect/>
          <a:stretch>
            <a:fillRect/>
          </a:stretch>
        </p:blipFill>
        <p:spPr bwMode="auto">
          <a:xfrm>
            <a:off x="1071538" y="714356"/>
            <a:ext cx="7000924" cy="5214974"/>
          </a:xfrm>
          <a:prstGeom prst="rect">
            <a:avLst/>
          </a:prstGeom>
          <a:noFill/>
        </p:spPr>
      </p:pic>
      <p:sp>
        <p:nvSpPr>
          <p:cNvPr id="3" name="Rectangle 2"/>
          <p:cNvSpPr/>
          <p:nvPr/>
        </p:nvSpPr>
        <p:spPr>
          <a:xfrm>
            <a:off x="2643174" y="5857892"/>
            <a:ext cx="4000528" cy="276999"/>
          </a:xfrm>
          <a:prstGeom prst="rect">
            <a:avLst/>
          </a:prstGeom>
        </p:spPr>
        <p:txBody>
          <a:bodyPr wrap="square">
            <a:spAutoFit/>
          </a:bodyPr>
          <a:lstStyle/>
          <a:p>
            <a:r>
              <a:rPr lang="en-US" sz="1200" u="sng" dirty="0" smtClean="0">
                <a:solidFill>
                  <a:schemeClr val="accent5">
                    <a:lumMod val="50000"/>
                  </a:schemeClr>
                </a:solidFill>
              </a:rPr>
              <a:t>Fig: Level 2 DFD for expert user(manages item)</a:t>
            </a:r>
            <a:endParaRPr lang="en-US" sz="1200" u="sng" dirty="0"/>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C:\Users\user\Desktop\new doc\expert user\EUmanages_unit.png"/>
          <p:cNvPicPr>
            <a:picLocks noChangeAspect="1" noChangeArrowheads="1"/>
          </p:cNvPicPr>
          <p:nvPr/>
        </p:nvPicPr>
        <p:blipFill>
          <a:blip r:embed="rId2" cstate="print"/>
          <a:srcRect/>
          <a:stretch>
            <a:fillRect/>
          </a:stretch>
        </p:blipFill>
        <p:spPr bwMode="auto">
          <a:xfrm>
            <a:off x="857224" y="1142984"/>
            <a:ext cx="7579524" cy="4286280"/>
          </a:xfrm>
          <a:prstGeom prst="rect">
            <a:avLst/>
          </a:prstGeom>
          <a:noFill/>
        </p:spPr>
      </p:pic>
      <p:sp>
        <p:nvSpPr>
          <p:cNvPr id="3" name="Rectangle 2"/>
          <p:cNvSpPr/>
          <p:nvPr/>
        </p:nvSpPr>
        <p:spPr>
          <a:xfrm>
            <a:off x="2500298" y="5643578"/>
            <a:ext cx="3857636" cy="276999"/>
          </a:xfrm>
          <a:prstGeom prst="rect">
            <a:avLst/>
          </a:prstGeom>
        </p:spPr>
        <p:txBody>
          <a:bodyPr wrap="square">
            <a:spAutoFit/>
          </a:bodyPr>
          <a:lstStyle/>
          <a:p>
            <a:r>
              <a:rPr lang="en-US" sz="1200" u="sng" dirty="0" smtClean="0">
                <a:solidFill>
                  <a:schemeClr val="accent5">
                    <a:lumMod val="50000"/>
                  </a:schemeClr>
                </a:solidFill>
              </a:rPr>
              <a:t>Fig: Level 2 DFD for expert user(manages unit)</a:t>
            </a:r>
            <a:endParaRPr lang="en-US" sz="1200" u="sng" dirty="0"/>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C:\Users\user\Desktop\new doc\expert user\EUmanages_recurring_stock.png"/>
          <p:cNvPicPr>
            <a:picLocks noChangeAspect="1" noChangeArrowheads="1"/>
          </p:cNvPicPr>
          <p:nvPr/>
        </p:nvPicPr>
        <p:blipFill>
          <a:blip r:embed="rId2" cstate="print"/>
          <a:srcRect/>
          <a:stretch>
            <a:fillRect/>
          </a:stretch>
        </p:blipFill>
        <p:spPr bwMode="auto">
          <a:xfrm>
            <a:off x="928662" y="357166"/>
            <a:ext cx="7358114" cy="5643602"/>
          </a:xfrm>
          <a:prstGeom prst="rect">
            <a:avLst/>
          </a:prstGeom>
          <a:noFill/>
        </p:spPr>
      </p:pic>
      <p:sp>
        <p:nvSpPr>
          <p:cNvPr id="3" name="Rectangle 2"/>
          <p:cNvSpPr/>
          <p:nvPr/>
        </p:nvSpPr>
        <p:spPr>
          <a:xfrm>
            <a:off x="2143108" y="6000768"/>
            <a:ext cx="4857784" cy="276999"/>
          </a:xfrm>
          <a:prstGeom prst="rect">
            <a:avLst/>
          </a:prstGeom>
        </p:spPr>
        <p:txBody>
          <a:bodyPr wrap="square">
            <a:spAutoFit/>
          </a:bodyPr>
          <a:lstStyle/>
          <a:p>
            <a:r>
              <a:rPr lang="en-US" sz="1200" u="sng" dirty="0" smtClean="0">
                <a:solidFill>
                  <a:schemeClr val="accent5">
                    <a:lumMod val="50000"/>
                  </a:schemeClr>
                </a:solidFill>
              </a:rPr>
              <a:t>Fig: Level 2 DFD for expert user(manages recurring stock)</a:t>
            </a:r>
            <a:endParaRPr lang="en-US" sz="1200" u="sng" dirty="0"/>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Users\user\Desktop\new doc\expert user\EUmanages_non_recurring_stock.png"/>
          <p:cNvPicPr>
            <a:picLocks noChangeAspect="1" noChangeArrowheads="1"/>
          </p:cNvPicPr>
          <p:nvPr/>
        </p:nvPicPr>
        <p:blipFill>
          <a:blip r:embed="rId2" cstate="print"/>
          <a:srcRect/>
          <a:stretch>
            <a:fillRect/>
          </a:stretch>
        </p:blipFill>
        <p:spPr bwMode="auto">
          <a:xfrm>
            <a:off x="785786" y="428604"/>
            <a:ext cx="7572428" cy="5642794"/>
          </a:xfrm>
          <a:prstGeom prst="rect">
            <a:avLst/>
          </a:prstGeom>
          <a:noFill/>
        </p:spPr>
      </p:pic>
      <p:sp>
        <p:nvSpPr>
          <p:cNvPr id="3" name="Rectangle 2"/>
          <p:cNvSpPr/>
          <p:nvPr/>
        </p:nvSpPr>
        <p:spPr>
          <a:xfrm>
            <a:off x="2071670" y="6072206"/>
            <a:ext cx="5214974" cy="276999"/>
          </a:xfrm>
          <a:prstGeom prst="rect">
            <a:avLst/>
          </a:prstGeom>
        </p:spPr>
        <p:txBody>
          <a:bodyPr wrap="square">
            <a:spAutoFit/>
          </a:bodyPr>
          <a:lstStyle/>
          <a:p>
            <a:r>
              <a:rPr lang="en-US" sz="1200" u="sng" dirty="0" smtClean="0">
                <a:solidFill>
                  <a:schemeClr val="accent5">
                    <a:lumMod val="50000"/>
                  </a:schemeClr>
                </a:solidFill>
              </a:rPr>
              <a:t>Fig: Level 2 DFD for expert user(manages non recurring stock)</a:t>
            </a:r>
            <a:endParaRPr lang="en-US" sz="1200" u="sng" dirty="0"/>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user\Desktop\new doc\expert user\EUmanages_damaged_stock.png"/>
          <p:cNvPicPr>
            <a:picLocks noChangeAspect="1" noChangeArrowheads="1"/>
          </p:cNvPicPr>
          <p:nvPr/>
        </p:nvPicPr>
        <p:blipFill>
          <a:blip r:embed="rId2" cstate="print"/>
          <a:srcRect/>
          <a:stretch>
            <a:fillRect/>
          </a:stretch>
        </p:blipFill>
        <p:spPr bwMode="auto">
          <a:xfrm>
            <a:off x="1428728" y="357166"/>
            <a:ext cx="6429420" cy="2214578"/>
          </a:xfrm>
          <a:prstGeom prst="rect">
            <a:avLst/>
          </a:prstGeom>
          <a:noFill/>
        </p:spPr>
      </p:pic>
      <p:sp>
        <p:nvSpPr>
          <p:cNvPr id="3" name="Rectangle 2"/>
          <p:cNvSpPr/>
          <p:nvPr/>
        </p:nvSpPr>
        <p:spPr>
          <a:xfrm>
            <a:off x="2428860" y="2500306"/>
            <a:ext cx="3929090" cy="246221"/>
          </a:xfrm>
          <a:prstGeom prst="rect">
            <a:avLst/>
          </a:prstGeom>
        </p:spPr>
        <p:txBody>
          <a:bodyPr wrap="square">
            <a:spAutoFit/>
          </a:bodyPr>
          <a:lstStyle/>
          <a:p>
            <a:r>
              <a:rPr lang="en-US" sz="1000" u="sng" dirty="0" smtClean="0">
                <a:solidFill>
                  <a:schemeClr val="accent5">
                    <a:lumMod val="50000"/>
                  </a:schemeClr>
                </a:solidFill>
              </a:rPr>
              <a:t>Fig: Level 2 DFD for expert user(manages damage stock)</a:t>
            </a:r>
            <a:endParaRPr lang="en-US" sz="1000" u="sng" dirty="0"/>
          </a:p>
        </p:txBody>
      </p:sp>
      <p:pic>
        <p:nvPicPr>
          <p:cNvPr id="4" name="Picture 2" descr="C:\Users\user\Desktop\new doc\expert user\EUmanages_files.png"/>
          <p:cNvPicPr>
            <a:picLocks noChangeAspect="1" noChangeArrowheads="1"/>
          </p:cNvPicPr>
          <p:nvPr/>
        </p:nvPicPr>
        <p:blipFill>
          <a:blip r:embed="rId3" cstate="print"/>
          <a:srcRect/>
          <a:stretch>
            <a:fillRect/>
          </a:stretch>
        </p:blipFill>
        <p:spPr bwMode="auto">
          <a:xfrm>
            <a:off x="1357290" y="2786058"/>
            <a:ext cx="6072230" cy="3214710"/>
          </a:xfrm>
          <a:prstGeom prst="rect">
            <a:avLst/>
          </a:prstGeom>
          <a:noFill/>
        </p:spPr>
      </p:pic>
      <p:sp>
        <p:nvSpPr>
          <p:cNvPr id="5" name="Rectangle 4"/>
          <p:cNvSpPr/>
          <p:nvPr/>
        </p:nvSpPr>
        <p:spPr>
          <a:xfrm>
            <a:off x="2857488" y="6072206"/>
            <a:ext cx="3357586" cy="246221"/>
          </a:xfrm>
          <a:prstGeom prst="rect">
            <a:avLst/>
          </a:prstGeom>
        </p:spPr>
        <p:txBody>
          <a:bodyPr wrap="square">
            <a:spAutoFit/>
          </a:bodyPr>
          <a:lstStyle/>
          <a:p>
            <a:r>
              <a:rPr lang="en-US" sz="1000" u="sng" dirty="0" smtClean="0">
                <a:solidFill>
                  <a:schemeClr val="accent5">
                    <a:lumMod val="50000"/>
                  </a:schemeClr>
                </a:solidFill>
              </a:rPr>
              <a:t>Fig: Level 2 DFD for expert user(manages file)</a:t>
            </a:r>
            <a:endParaRPr lang="en-US" sz="1000" u="sng" dirty="0"/>
          </a:p>
        </p:txBody>
      </p:sp>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C:\Users\user\Desktop\new doc\expert user\EUmanages_activity.png"/>
          <p:cNvPicPr>
            <a:picLocks noChangeAspect="1" noChangeArrowheads="1"/>
          </p:cNvPicPr>
          <p:nvPr/>
        </p:nvPicPr>
        <p:blipFill>
          <a:blip r:embed="rId2"/>
          <a:srcRect/>
          <a:stretch>
            <a:fillRect/>
          </a:stretch>
        </p:blipFill>
        <p:spPr bwMode="auto">
          <a:xfrm>
            <a:off x="1428728" y="785794"/>
            <a:ext cx="6362703" cy="4143404"/>
          </a:xfrm>
          <a:prstGeom prst="rect">
            <a:avLst/>
          </a:prstGeom>
          <a:noFill/>
        </p:spPr>
      </p:pic>
      <p:sp>
        <p:nvSpPr>
          <p:cNvPr id="3" name="Rectangle 2"/>
          <p:cNvSpPr/>
          <p:nvPr/>
        </p:nvSpPr>
        <p:spPr>
          <a:xfrm>
            <a:off x="2357422" y="5214950"/>
            <a:ext cx="4286264" cy="276999"/>
          </a:xfrm>
          <a:prstGeom prst="rect">
            <a:avLst/>
          </a:prstGeom>
        </p:spPr>
        <p:txBody>
          <a:bodyPr wrap="square">
            <a:spAutoFit/>
          </a:bodyPr>
          <a:lstStyle/>
          <a:p>
            <a:r>
              <a:rPr lang="en-US" sz="1200" u="sng" dirty="0" smtClean="0">
                <a:solidFill>
                  <a:schemeClr val="accent5">
                    <a:lumMod val="50000"/>
                  </a:schemeClr>
                </a:solidFill>
              </a:rPr>
              <a:t>Fig: Level 2 DFD for expert user(manages activity)</a:t>
            </a:r>
            <a:endParaRPr lang="en-US" sz="1200" u="sng" dirty="0"/>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714620"/>
            <a:ext cx="8183880" cy="837246"/>
          </a:xfrm>
        </p:spPr>
        <p:txBody>
          <a:bodyPr>
            <a:normAutofit/>
          </a:bodyPr>
          <a:lstStyle/>
          <a:p>
            <a:pPr algn="ctr"/>
            <a:r>
              <a:rPr lang="en-IN" sz="4000" dirty="0" smtClean="0">
                <a:solidFill>
                  <a:schemeClr val="accent5">
                    <a:lumMod val="50000"/>
                  </a:schemeClr>
                </a:solidFill>
              </a:rPr>
              <a:t>SNAPSHOTS</a:t>
            </a:r>
            <a:endParaRPr lang="en-US" sz="4000" dirty="0">
              <a:solidFill>
                <a:schemeClr val="accent5">
                  <a:lumMod val="50000"/>
                </a:schemeClr>
              </a:solidFill>
            </a:endParaRP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4348" y="642918"/>
            <a:ext cx="7572428" cy="584775"/>
          </a:xfrm>
          <a:prstGeom prst="rect">
            <a:avLst/>
          </a:prstGeom>
        </p:spPr>
        <p:txBody>
          <a:bodyPr wrap="square">
            <a:spAutoFit/>
          </a:bodyPr>
          <a:lstStyle/>
          <a:p>
            <a:pPr algn="ctr"/>
            <a:r>
              <a:rPr lang="en-IN" sz="3200" dirty="0" smtClean="0">
                <a:solidFill>
                  <a:schemeClr val="accent5">
                    <a:lumMod val="50000"/>
                  </a:schemeClr>
                </a:solidFill>
              </a:rPr>
              <a:t>OBJECTIVE</a:t>
            </a:r>
            <a:endParaRPr lang="en-US" sz="3200" dirty="0">
              <a:solidFill>
                <a:schemeClr val="accent5">
                  <a:lumMod val="50000"/>
                </a:schemeClr>
              </a:solidFill>
            </a:endParaRPr>
          </a:p>
        </p:txBody>
      </p:sp>
      <p:sp>
        <p:nvSpPr>
          <p:cNvPr id="13313" name="Rectangle 1"/>
          <p:cNvSpPr>
            <a:spLocks noChangeArrowheads="1"/>
          </p:cNvSpPr>
          <p:nvPr/>
        </p:nvSpPr>
        <p:spPr bwMode="auto">
          <a:xfrm>
            <a:off x="500034" y="1500174"/>
            <a:ext cx="8072494" cy="452431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pPr>
            <a:r>
              <a:rPr kumimoji="0" lang="en-US" sz="1200" b="0" i="0" u="none" strike="noStrike" cap="none" normalizeH="0" baseline="0" dirty="0" smtClean="0">
                <a:ln>
                  <a:noFill/>
                </a:ln>
                <a:solidFill>
                  <a:schemeClr val="accent5">
                    <a:lumMod val="50000"/>
                  </a:schemeClr>
                </a:solidFill>
                <a:effectLst/>
                <a:latin typeface="+mj-lt"/>
                <a:ea typeface="Calibri" pitchFamily="34" charset="0"/>
                <a:cs typeface="Times New Roman" pitchFamily="18" charset="0"/>
              </a:rPr>
              <a:t>  To handle the entire activities of an inventory management system like adding stock, issuing stock, tracking stock levels, maintaining damaged stock separately, searching any stock related information, viewing all the details etc in an efficient way.</a:t>
            </a:r>
          </a:p>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pPr>
            <a:endParaRPr kumimoji="0" lang="en-US" sz="1200" b="0" i="0" u="none" strike="noStrike" cap="none" normalizeH="0" baseline="0" dirty="0" smtClean="0">
              <a:ln>
                <a:noFill/>
              </a:ln>
              <a:solidFill>
                <a:schemeClr val="accent5">
                  <a:lumMod val="50000"/>
                </a:schemeClr>
              </a:solidFill>
              <a:effectLst/>
              <a:latin typeface="+mj-lt"/>
              <a:cs typeface="Arial" pitchFamily="34" charset="0"/>
            </a:endParaRPr>
          </a:p>
          <a:p>
            <a:pPr marL="0" marR="0" lvl="0" indent="0" algn="l" defTabSz="914400" rtl="0" eaLnBrk="0" fontAlgn="base" latinLnBrk="0" hangingPunct="0">
              <a:lnSpc>
                <a:spcPct val="150000"/>
              </a:lnSpc>
              <a:spcBef>
                <a:spcPct val="0"/>
              </a:spcBef>
              <a:spcAft>
                <a:spcPct val="0"/>
              </a:spcAft>
              <a:buClrTx/>
              <a:buSzTx/>
              <a:buFont typeface="Wingdings" pitchFamily="2" charset="2"/>
              <a:buChar char="Ø"/>
              <a:tabLst/>
            </a:pPr>
            <a:r>
              <a:rPr kumimoji="0" lang="en-US" sz="1200" b="0" i="0" u="none" strike="noStrike" cap="none" normalizeH="0" baseline="0" dirty="0" smtClean="0">
                <a:ln>
                  <a:noFill/>
                </a:ln>
                <a:solidFill>
                  <a:schemeClr val="accent5">
                    <a:lumMod val="50000"/>
                  </a:schemeClr>
                </a:solidFill>
                <a:effectLst/>
                <a:latin typeface="+mj-lt"/>
                <a:ea typeface="Calibri" pitchFamily="34" charset="0"/>
                <a:cs typeface="Times New Roman" pitchFamily="18" charset="0"/>
              </a:rPr>
              <a:t>  To help the user of this system to manage their department’s inventory more effectively and in a well organized manner. </a:t>
            </a:r>
          </a:p>
          <a:p>
            <a:pPr marL="0" marR="0" lvl="0" indent="0" algn="l" defTabSz="914400" rtl="0" eaLnBrk="0" fontAlgn="base" latinLnBrk="0" hangingPunct="0">
              <a:lnSpc>
                <a:spcPct val="150000"/>
              </a:lnSpc>
              <a:spcBef>
                <a:spcPct val="0"/>
              </a:spcBef>
              <a:spcAft>
                <a:spcPct val="0"/>
              </a:spcAft>
              <a:buClrTx/>
              <a:buSzTx/>
              <a:buFont typeface="Wingdings" pitchFamily="2" charset="2"/>
              <a:buChar char="Ø"/>
              <a:tabLst/>
            </a:pPr>
            <a:endParaRPr kumimoji="0" lang="en-US" sz="1200" b="0" i="0" u="none" strike="noStrike" cap="none" normalizeH="0" baseline="0" dirty="0" smtClean="0">
              <a:ln>
                <a:noFill/>
              </a:ln>
              <a:solidFill>
                <a:schemeClr val="accent5">
                  <a:lumMod val="50000"/>
                </a:schemeClr>
              </a:solidFill>
              <a:effectLst/>
              <a:latin typeface="+mj-lt"/>
              <a:cs typeface="Arial" pitchFamily="34" charset="0"/>
            </a:endParaRPr>
          </a:p>
          <a:p>
            <a:pPr marL="0" marR="0" lvl="0" indent="0" algn="l" defTabSz="914400" rtl="0" eaLnBrk="0" fontAlgn="base" latinLnBrk="0" hangingPunct="0">
              <a:lnSpc>
                <a:spcPct val="150000"/>
              </a:lnSpc>
              <a:spcBef>
                <a:spcPct val="0"/>
              </a:spcBef>
              <a:spcAft>
                <a:spcPct val="0"/>
              </a:spcAft>
              <a:buClrTx/>
              <a:buSzTx/>
              <a:buFont typeface="Wingdings" pitchFamily="2" charset="2"/>
              <a:buChar char="Ø"/>
              <a:tabLst/>
            </a:pPr>
            <a:r>
              <a:rPr kumimoji="0" lang="en-US" sz="1200" b="0" i="0" u="none" strike="noStrike" cap="none" normalizeH="0" baseline="0" dirty="0" smtClean="0">
                <a:ln>
                  <a:noFill/>
                </a:ln>
                <a:solidFill>
                  <a:schemeClr val="accent5">
                    <a:lumMod val="50000"/>
                  </a:schemeClr>
                </a:solidFill>
                <a:effectLst/>
                <a:latin typeface="+mj-lt"/>
                <a:ea typeface="Calibri" pitchFamily="34" charset="0"/>
                <a:cs typeface="Times New Roman" pitchFamily="18" charset="0"/>
              </a:rPr>
              <a:t>  To reduce the workload and effort of the users by allowing different categories of stock to be managed separately.</a:t>
            </a:r>
          </a:p>
          <a:p>
            <a:pPr marL="0" marR="0" lvl="0" indent="0" algn="l" defTabSz="914400" rtl="0" eaLnBrk="0" fontAlgn="base" latinLnBrk="0" hangingPunct="0">
              <a:lnSpc>
                <a:spcPct val="150000"/>
              </a:lnSpc>
              <a:spcBef>
                <a:spcPct val="0"/>
              </a:spcBef>
              <a:spcAft>
                <a:spcPct val="0"/>
              </a:spcAft>
              <a:buClrTx/>
              <a:buSzTx/>
              <a:buFont typeface="Wingdings" pitchFamily="2" charset="2"/>
              <a:buChar char="Ø"/>
              <a:tabLst/>
            </a:pPr>
            <a:endParaRPr kumimoji="0" lang="en-US" sz="1200" b="0" i="0" u="none" strike="noStrike" cap="none" normalizeH="0" baseline="0" dirty="0" smtClean="0">
              <a:ln>
                <a:noFill/>
              </a:ln>
              <a:solidFill>
                <a:schemeClr val="accent5">
                  <a:lumMod val="50000"/>
                </a:schemeClr>
              </a:solidFill>
              <a:effectLst/>
              <a:latin typeface="+mj-lt"/>
              <a:cs typeface="Arial" pitchFamily="34" charset="0"/>
            </a:endParaRPr>
          </a:p>
          <a:p>
            <a:pPr marL="0" marR="0" lvl="0" indent="0" algn="l" defTabSz="914400" rtl="0" eaLnBrk="0" fontAlgn="base" latinLnBrk="0" hangingPunct="0">
              <a:lnSpc>
                <a:spcPct val="150000"/>
              </a:lnSpc>
              <a:spcBef>
                <a:spcPct val="0"/>
              </a:spcBef>
              <a:spcAft>
                <a:spcPct val="0"/>
              </a:spcAft>
              <a:buClrTx/>
              <a:buSzTx/>
              <a:buFont typeface="Wingdings" pitchFamily="2" charset="2"/>
              <a:buChar char="Ø"/>
              <a:tabLst/>
            </a:pPr>
            <a:r>
              <a:rPr kumimoji="0" lang="en-US" sz="1200" b="0" i="0" u="none" strike="noStrike" cap="none" normalizeH="0" baseline="0" dirty="0" smtClean="0">
                <a:ln>
                  <a:noFill/>
                </a:ln>
                <a:solidFill>
                  <a:schemeClr val="accent5">
                    <a:lumMod val="50000"/>
                  </a:schemeClr>
                </a:solidFill>
                <a:effectLst/>
                <a:latin typeface="+mj-lt"/>
                <a:ea typeface="Calibri" pitchFamily="34" charset="0"/>
                <a:cs typeface="Times New Roman" pitchFamily="18" charset="0"/>
              </a:rPr>
              <a:t>  To facilitate stock-related file upload to the system and to view those files at any point of time.</a:t>
            </a:r>
          </a:p>
          <a:p>
            <a:pPr marL="0" marR="0" lvl="0" indent="0" algn="l" defTabSz="914400" rtl="0" eaLnBrk="0" fontAlgn="base" latinLnBrk="0" hangingPunct="0">
              <a:lnSpc>
                <a:spcPct val="150000"/>
              </a:lnSpc>
              <a:spcBef>
                <a:spcPct val="0"/>
              </a:spcBef>
              <a:spcAft>
                <a:spcPct val="0"/>
              </a:spcAft>
              <a:buClrTx/>
              <a:buSzTx/>
              <a:buFont typeface="Wingdings" pitchFamily="2" charset="2"/>
              <a:buChar char="Ø"/>
              <a:tabLst/>
            </a:pPr>
            <a:endParaRPr kumimoji="0" lang="en-US" sz="1200" b="0" i="0" u="none" strike="noStrike" cap="none" normalizeH="0" baseline="0" dirty="0" smtClean="0">
              <a:ln>
                <a:noFill/>
              </a:ln>
              <a:solidFill>
                <a:schemeClr val="accent5">
                  <a:lumMod val="50000"/>
                </a:schemeClr>
              </a:solidFill>
              <a:effectLst/>
              <a:latin typeface="+mj-lt"/>
              <a:cs typeface="Arial" pitchFamily="34" charset="0"/>
            </a:endParaRPr>
          </a:p>
          <a:p>
            <a:pPr marL="0" marR="0" lvl="0" indent="0" algn="l" defTabSz="914400" rtl="0" eaLnBrk="0" fontAlgn="base" latinLnBrk="0" hangingPunct="0">
              <a:lnSpc>
                <a:spcPct val="150000"/>
              </a:lnSpc>
              <a:spcBef>
                <a:spcPct val="0"/>
              </a:spcBef>
              <a:spcAft>
                <a:spcPct val="0"/>
              </a:spcAft>
              <a:buClrTx/>
              <a:buSzTx/>
              <a:buFont typeface="Wingdings" pitchFamily="2" charset="2"/>
              <a:buChar char="Ø"/>
              <a:tabLst/>
            </a:pPr>
            <a:r>
              <a:rPr kumimoji="0" lang="en-US" sz="1200" b="0" i="0" u="none" strike="noStrike" cap="none" normalizeH="0" baseline="0" dirty="0" smtClean="0">
                <a:ln>
                  <a:noFill/>
                </a:ln>
                <a:solidFill>
                  <a:schemeClr val="accent5">
                    <a:lumMod val="50000"/>
                  </a:schemeClr>
                </a:solidFill>
                <a:effectLst/>
                <a:latin typeface="+mj-lt"/>
                <a:ea typeface="Calibri" pitchFamily="34" charset="0"/>
                <a:cs typeface="Times New Roman" pitchFamily="18" charset="0"/>
              </a:rPr>
              <a:t>  To provide security to the stock related information maintained by users as only authorized user are allowed to access the data.</a:t>
            </a:r>
          </a:p>
          <a:p>
            <a:pPr marL="0" marR="0" lvl="0" indent="0" algn="l" defTabSz="914400" rtl="0" eaLnBrk="0" fontAlgn="base" latinLnBrk="0" hangingPunct="0">
              <a:lnSpc>
                <a:spcPct val="150000"/>
              </a:lnSpc>
              <a:spcBef>
                <a:spcPct val="0"/>
              </a:spcBef>
              <a:spcAft>
                <a:spcPct val="0"/>
              </a:spcAft>
              <a:buClrTx/>
              <a:buSzTx/>
              <a:buFont typeface="Wingdings" pitchFamily="2" charset="2"/>
              <a:buChar char="Ø"/>
              <a:tabLst/>
            </a:pPr>
            <a:endParaRPr kumimoji="0" lang="en-US" sz="1200" b="0" i="0" u="none" strike="noStrike" cap="none" normalizeH="0" baseline="0" dirty="0" smtClean="0">
              <a:ln>
                <a:noFill/>
              </a:ln>
              <a:solidFill>
                <a:schemeClr val="accent5">
                  <a:lumMod val="50000"/>
                </a:schemeClr>
              </a:solidFill>
              <a:effectLst/>
              <a:latin typeface="+mj-lt"/>
              <a:cs typeface="Arial" pitchFamily="34" charset="0"/>
            </a:endParaRPr>
          </a:p>
          <a:p>
            <a:pPr marL="0" marR="0" lvl="0" indent="0" algn="l" defTabSz="914400" rtl="0" eaLnBrk="0" fontAlgn="base" latinLnBrk="0" hangingPunct="0">
              <a:lnSpc>
                <a:spcPct val="150000"/>
              </a:lnSpc>
              <a:spcBef>
                <a:spcPct val="0"/>
              </a:spcBef>
              <a:spcAft>
                <a:spcPct val="0"/>
              </a:spcAft>
              <a:buClrTx/>
              <a:buSzTx/>
              <a:buFont typeface="Wingdings" pitchFamily="2" charset="2"/>
              <a:buChar char="Ø"/>
              <a:tabLst/>
            </a:pPr>
            <a:r>
              <a:rPr kumimoji="0" lang="en-US" sz="1200" b="0" i="0" u="none" strike="noStrike" cap="none" normalizeH="0" baseline="0" dirty="0" smtClean="0">
                <a:ln>
                  <a:noFill/>
                </a:ln>
                <a:solidFill>
                  <a:schemeClr val="accent5">
                    <a:lumMod val="50000"/>
                  </a:schemeClr>
                </a:solidFill>
                <a:effectLst/>
                <a:latin typeface="+mj-lt"/>
                <a:ea typeface="Calibri" pitchFamily="34" charset="0"/>
                <a:cs typeface="Times New Roman" pitchFamily="18" charset="0"/>
              </a:rPr>
              <a:t>  The system contains a database where all the information stored safely.</a:t>
            </a:r>
            <a:endParaRPr kumimoji="0" lang="en-US" sz="1200" b="0" i="0" u="none" strike="noStrike" cap="none" normalizeH="0" baseline="0" dirty="0" smtClean="0">
              <a:ln>
                <a:noFill/>
              </a:ln>
              <a:solidFill>
                <a:schemeClr val="accent5">
                  <a:lumMod val="50000"/>
                </a:schemeClr>
              </a:solidFill>
              <a:effectLst/>
              <a:latin typeface="+mj-lt"/>
              <a:cs typeface="Arial" pitchFamily="34" charset="0"/>
            </a:endParaRP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t="8333" r="1250" b="5208"/>
          <a:stretch>
            <a:fillRect/>
          </a:stretch>
        </p:blipFill>
        <p:spPr bwMode="auto">
          <a:xfrm>
            <a:off x="428596" y="642918"/>
            <a:ext cx="3929090" cy="2357454"/>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cstate="print"/>
          <a:srcRect l="2344" t="8333" r="1562" b="5208"/>
          <a:stretch>
            <a:fillRect/>
          </a:stretch>
        </p:blipFill>
        <p:spPr bwMode="auto">
          <a:xfrm>
            <a:off x="428596" y="3643314"/>
            <a:ext cx="3786214" cy="2357454"/>
          </a:xfrm>
          <a:prstGeom prst="rect">
            <a:avLst/>
          </a:prstGeom>
          <a:noFill/>
          <a:ln w="9525">
            <a:noFill/>
            <a:miter lim="800000"/>
            <a:headEnd/>
            <a:tailEnd/>
          </a:ln>
          <a:effectLst/>
        </p:spPr>
      </p:pic>
      <p:pic>
        <p:nvPicPr>
          <p:cNvPr id="3077" name="Picture 5"/>
          <p:cNvPicPr>
            <a:picLocks noChangeAspect="1" noChangeArrowheads="1"/>
          </p:cNvPicPr>
          <p:nvPr/>
        </p:nvPicPr>
        <p:blipFill>
          <a:blip r:embed="rId4" cstate="print"/>
          <a:srcRect l="1953" t="8333" r="1367" b="5208"/>
          <a:stretch>
            <a:fillRect/>
          </a:stretch>
        </p:blipFill>
        <p:spPr bwMode="auto">
          <a:xfrm>
            <a:off x="4929190" y="642918"/>
            <a:ext cx="3786214" cy="2357454"/>
          </a:xfrm>
          <a:prstGeom prst="rect">
            <a:avLst/>
          </a:prstGeom>
          <a:noFill/>
          <a:ln w="9525">
            <a:noFill/>
            <a:miter lim="800000"/>
            <a:headEnd/>
            <a:tailEnd/>
          </a:ln>
          <a:effectLst/>
        </p:spPr>
      </p:pic>
      <p:pic>
        <p:nvPicPr>
          <p:cNvPr id="3079" name="Picture 7"/>
          <p:cNvPicPr>
            <a:picLocks noChangeAspect="1" noChangeArrowheads="1"/>
          </p:cNvPicPr>
          <p:nvPr/>
        </p:nvPicPr>
        <p:blipFill>
          <a:blip r:embed="rId5" cstate="print"/>
          <a:srcRect l="1758" t="8333" r="976" b="5208"/>
          <a:stretch>
            <a:fillRect/>
          </a:stretch>
        </p:blipFill>
        <p:spPr bwMode="auto">
          <a:xfrm>
            <a:off x="5000628" y="3643314"/>
            <a:ext cx="3643338" cy="2357454"/>
          </a:xfrm>
          <a:prstGeom prst="rect">
            <a:avLst/>
          </a:prstGeom>
          <a:noFill/>
          <a:ln w="9525">
            <a:noFill/>
            <a:miter lim="800000"/>
            <a:headEnd/>
            <a:tailEnd/>
          </a:ln>
          <a:effectLst/>
        </p:spPr>
      </p:pic>
      <p:sp>
        <p:nvSpPr>
          <p:cNvPr id="8" name="Rectangle 7"/>
          <p:cNvSpPr/>
          <p:nvPr/>
        </p:nvSpPr>
        <p:spPr>
          <a:xfrm>
            <a:off x="3643306" y="6143644"/>
            <a:ext cx="2143124" cy="246221"/>
          </a:xfrm>
          <a:prstGeom prst="rect">
            <a:avLst/>
          </a:prstGeom>
        </p:spPr>
        <p:txBody>
          <a:bodyPr wrap="square">
            <a:spAutoFit/>
          </a:bodyPr>
          <a:lstStyle/>
          <a:p>
            <a:r>
              <a:rPr lang="en-US" sz="1000" u="sng" dirty="0" smtClean="0">
                <a:solidFill>
                  <a:schemeClr val="accent5">
                    <a:lumMod val="50000"/>
                  </a:schemeClr>
                </a:solidFill>
              </a:rPr>
              <a:t>Fig: Snapshots of index page</a:t>
            </a:r>
            <a:endParaRPr lang="en-US" sz="1000" u="sng"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t="8333" r="390" b="5208"/>
          <a:stretch>
            <a:fillRect/>
          </a:stretch>
        </p:blipFill>
        <p:spPr bwMode="auto">
          <a:xfrm>
            <a:off x="4929190" y="571480"/>
            <a:ext cx="3714776" cy="214314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t="8333" r="195" b="5208"/>
          <a:stretch>
            <a:fillRect/>
          </a:stretch>
        </p:blipFill>
        <p:spPr bwMode="auto">
          <a:xfrm>
            <a:off x="4857752" y="3786190"/>
            <a:ext cx="3786214" cy="2142287"/>
          </a:xfrm>
          <a:prstGeom prst="rect">
            <a:avLst/>
          </a:prstGeom>
          <a:noFill/>
          <a:ln w="9525">
            <a:noFill/>
            <a:miter lim="800000"/>
            <a:headEnd/>
            <a:tailEnd/>
          </a:ln>
          <a:effectLst/>
        </p:spPr>
      </p:pic>
      <p:pic>
        <p:nvPicPr>
          <p:cNvPr id="4" name="Picture 3"/>
          <p:cNvPicPr>
            <a:picLocks noChangeAspect="1" noChangeArrowheads="1"/>
          </p:cNvPicPr>
          <p:nvPr/>
        </p:nvPicPr>
        <p:blipFill>
          <a:blip r:embed="rId4" cstate="print"/>
          <a:srcRect t="10416" r="6055" b="6250"/>
          <a:stretch>
            <a:fillRect/>
          </a:stretch>
        </p:blipFill>
        <p:spPr bwMode="auto">
          <a:xfrm>
            <a:off x="500034" y="571480"/>
            <a:ext cx="3857652" cy="2143140"/>
          </a:xfrm>
          <a:prstGeom prst="rect">
            <a:avLst/>
          </a:prstGeom>
          <a:noFill/>
          <a:ln w="9525">
            <a:noFill/>
            <a:miter lim="800000"/>
            <a:headEnd/>
            <a:tailEnd/>
          </a:ln>
          <a:effectLst/>
        </p:spPr>
      </p:pic>
      <p:pic>
        <p:nvPicPr>
          <p:cNvPr id="5124" name="Picture 4"/>
          <p:cNvPicPr>
            <a:picLocks noChangeAspect="1" noChangeArrowheads="1"/>
          </p:cNvPicPr>
          <p:nvPr/>
        </p:nvPicPr>
        <p:blipFill>
          <a:blip r:embed="rId5" cstate="print"/>
          <a:srcRect t="8333" b="5208"/>
          <a:stretch>
            <a:fillRect/>
          </a:stretch>
        </p:blipFill>
        <p:spPr bwMode="auto">
          <a:xfrm>
            <a:off x="500034" y="3857628"/>
            <a:ext cx="3857652" cy="2000264"/>
          </a:xfrm>
          <a:prstGeom prst="rect">
            <a:avLst/>
          </a:prstGeom>
          <a:noFill/>
          <a:ln w="9525">
            <a:noFill/>
            <a:miter lim="800000"/>
            <a:headEnd/>
            <a:tailEnd/>
          </a:ln>
          <a:effectLst/>
        </p:spPr>
      </p:pic>
      <p:sp>
        <p:nvSpPr>
          <p:cNvPr id="6" name="Rectangle 5"/>
          <p:cNvSpPr/>
          <p:nvPr/>
        </p:nvSpPr>
        <p:spPr>
          <a:xfrm>
            <a:off x="1214414" y="3143248"/>
            <a:ext cx="2549096" cy="230832"/>
          </a:xfrm>
          <a:prstGeom prst="rect">
            <a:avLst/>
          </a:prstGeom>
        </p:spPr>
        <p:txBody>
          <a:bodyPr wrap="none">
            <a:spAutoFit/>
          </a:bodyPr>
          <a:lstStyle/>
          <a:p>
            <a:r>
              <a:rPr lang="en-US" sz="900" u="sng" dirty="0" smtClean="0">
                <a:solidFill>
                  <a:schemeClr val="accent5">
                    <a:lumMod val="50000"/>
                  </a:schemeClr>
                </a:solidFill>
              </a:rPr>
              <a:t>Fig: Snapshot of super admin login page</a:t>
            </a:r>
            <a:endParaRPr lang="en-US" sz="900" u="sng" dirty="0"/>
          </a:p>
        </p:txBody>
      </p:sp>
      <p:sp>
        <p:nvSpPr>
          <p:cNvPr id="7" name="Rectangle 6"/>
          <p:cNvSpPr/>
          <p:nvPr/>
        </p:nvSpPr>
        <p:spPr>
          <a:xfrm>
            <a:off x="5715008" y="3143248"/>
            <a:ext cx="2786082" cy="230832"/>
          </a:xfrm>
          <a:prstGeom prst="rect">
            <a:avLst/>
          </a:prstGeom>
        </p:spPr>
        <p:txBody>
          <a:bodyPr wrap="square">
            <a:spAutoFit/>
          </a:bodyPr>
          <a:lstStyle/>
          <a:p>
            <a:r>
              <a:rPr lang="en-US" sz="900" u="sng" dirty="0" smtClean="0">
                <a:solidFill>
                  <a:schemeClr val="accent5">
                    <a:lumMod val="50000"/>
                  </a:schemeClr>
                </a:solidFill>
              </a:rPr>
              <a:t>Fig: Snapshot of super admin dashboard tab</a:t>
            </a:r>
            <a:endParaRPr lang="en-US" sz="900" u="sng" dirty="0"/>
          </a:p>
        </p:txBody>
      </p:sp>
      <p:sp>
        <p:nvSpPr>
          <p:cNvPr id="8" name="Rectangle 7"/>
          <p:cNvSpPr/>
          <p:nvPr/>
        </p:nvSpPr>
        <p:spPr>
          <a:xfrm>
            <a:off x="1357290" y="6072206"/>
            <a:ext cx="2643190" cy="230832"/>
          </a:xfrm>
          <a:prstGeom prst="rect">
            <a:avLst/>
          </a:prstGeom>
        </p:spPr>
        <p:txBody>
          <a:bodyPr wrap="square">
            <a:spAutoFit/>
          </a:bodyPr>
          <a:lstStyle/>
          <a:p>
            <a:r>
              <a:rPr lang="en-US" sz="900" u="sng" dirty="0" smtClean="0">
                <a:solidFill>
                  <a:schemeClr val="accent5">
                    <a:lumMod val="50000"/>
                  </a:schemeClr>
                </a:solidFill>
              </a:rPr>
              <a:t>Fig: Snapshot of super admin profile tab</a:t>
            </a:r>
            <a:endParaRPr lang="en-US" sz="900" u="sng" dirty="0"/>
          </a:p>
        </p:txBody>
      </p:sp>
      <p:sp>
        <p:nvSpPr>
          <p:cNvPr id="9" name="Rectangle 8"/>
          <p:cNvSpPr/>
          <p:nvPr/>
        </p:nvSpPr>
        <p:spPr>
          <a:xfrm>
            <a:off x="5572132" y="6072206"/>
            <a:ext cx="2786066" cy="230832"/>
          </a:xfrm>
          <a:prstGeom prst="rect">
            <a:avLst/>
          </a:prstGeom>
        </p:spPr>
        <p:txBody>
          <a:bodyPr wrap="square">
            <a:spAutoFit/>
          </a:bodyPr>
          <a:lstStyle/>
          <a:p>
            <a:r>
              <a:rPr lang="en-US" sz="900" u="sng" dirty="0" smtClean="0">
                <a:solidFill>
                  <a:schemeClr val="accent5">
                    <a:lumMod val="50000"/>
                  </a:schemeClr>
                </a:solidFill>
              </a:rPr>
              <a:t>Fig: Snapshot of super admin clg admin tab</a:t>
            </a:r>
            <a:endParaRPr lang="en-US" sz="900" u="sng"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t="8333" r="390" b="5208"/>
          <a:stretch>
            <a:fillRect/>
          </a:stretch>
        </p:blipFill>
        <p:spPr bwMode="auto">
          <a:xfrm>
            <a:off x="428596" y="571480"/>
            <a:ext cx="3857652" cy="2071702"/>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cstate="print"/>
          <a:srcRect t="8333" b="5208"/>
          <a:stretch>
            <a:fillRect/>
          </a:stretch>
        </p:blipFill>
        <p:spPr bwMode="auto">
          <a:xfrm>
            <a:off x="4857752" y="571480"/>
            <a:ext cx="3929090" cy="2000264"/>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cstate="print"/>
          <a:srcRect t="8791" r="390" b="5494"/>
          <a:stretch>
            <a:fillRect/>
          </a:stretch>
        </p:blipFill>
        <p:spPr bwMode="auto">
          <a:xfrm>
            <a:off x="4857752" y="3643314"/>
            <a:ext cx="3786214" cy="2143140"/>
          </a:xfrm>
          <a:prstGeom prst="rect">
            <a:avLst/>
          </a:prstGeom>
          <a:noFill/>
          <a:ln w="9525">
            <a:noFill/>
            <a:miter lim="800000"/>
            <a:headEnd/>
            <a:tailEnd/>
          </a:ln>
          <a:effectLst/>
        </p:spPr>
      </p:pic>
      <p:pic>
        <p:nvPicPr>
          <p:cNvPr id="6149" name="Picture 5"/>
          <p:cNvPicPr>
            <a:picLocks noChangeAspect="1" noChangeArrowheads="1"/>
          </p:cNvPicPr>
          <p:nvPr/>
        </p:nvPicPr>
        <p:blipFill>
          <a:blip r:embed="rId5" cstate="print"/>
          <a:srcRect t="8333" b="5208"/>
          <a:stretch>
            <a:fillRect/>
          </a:stretch>
        </p:blipFill>
        <p:spPr bwMode="auto">
          <a:xfrm>
            <a:off x="428596" y="3643314"/>
            <a:ext cx="3714776" cy="2143140"/>
          </a:xfrm>
          <a:prstGeom prst="rect">
            <a:avLst/>
          </a:prstGeom>
          <a:noFill/>
          <a:ln w="9525">
            <a:noFill/>
            <a:miter lim="800000"/>
            <a:headEnd/>
            <a:tailEnd/>
          </a:ln>
          <a:effectLst/>
        </p:spPr>
      </p:pic>
      <p:sp>
        <p:nvSpPr>
          <p:cNvPr id="6" name="Rectangle 5"/>
          <p:cNvSpPr/>
          <p:nvPr/>
        </p:nvSpPr>
        <p:spPr>
          <a:xfrm>
            <a:off x="857224" y="3071810"/>
            <a:ext cx="2928942" cy="230832"/>
          </a:xfrm>
          <a:prstGeom prst="rect">
            <a:avLst/>
          </a:prstGeom>
        </p:spPr>
        <p:txBody>
          <a:bodyPr wrap="square">
            <a:spAutoFit/>
          </a:bodyPr>
          <a:lstStyle/>
          <a:p>
            <a:r>
              <a:rPr lang="en-US" sz="900" u="sng" dirty="0" smtClean="0">
                <a:solidFill>
                  <a:schemeClr val="accent5">
                    <a:lumMod val="50000"/>
                  </a:schemeClr>
                </a:solidFill>
              </a:rPr>
              <a:t>Fig: Snapshot of college admin dashboard tab</a:t>
            </a:r>
            <a:endParaRPr lang="en-US" sz="900" u="sng" dirty="0"/>
          </a:p>
        </p:txBody>
      </p:sp>
      <p:sp>
        <p:nvSpPr>
          <p:cNvPr id="7" name="Rectangle 6"/>
          <p:cNvSpPr/>
          <p:nvPr/>
        </p:nvSpPr>
        <p:spPr>
          <a:xfrm>
            <a:off x="5643570" y="3071810"/>
            <a:ext cx="2643190" cy="230832"/>
          </a:xfrm>
          <a:prstGeom prst="rect">
            <a:avLst/>
          </a:prstGeom>
        </p:spPr>
        <p:txBody>
          <a:bodyPr wrap="square">
            <a:spAutoFit/>
          </a:bodyPr>
          <a:lstStyle/>
          <a:p>
            <a:r>
              <a:rPr lang="en-US" sz="900" u="sng" dirty="0" smtClean="0">
                <a:solidFill>
                  <a:schemeClr val="accent5">
                    <a:lumMod val="50000"/>
                  </a:schemeClr>
                </a:solidFill>
              </a:rPr>
              <a:t>Fig: Snapshot of college admin firm tab</a:t>
            </a:r>
            <a:endParaRPr lang="en-US" sz="900" u="sng" dirty="0"/>
          </a:p>
        </p:txBody>
      </p:sp>
      <p:sp>
        <p:nvSpPr>
          <p:cNvPr id="8" name="Rectangle 7"/>
          <p:cNvSpPr/>
          <p:nvPr/>
        </p:nvSpPr>
        <p:spPr>
          <a:xfrm>
            <a:off x="785786" y="6072206"/>
            <a:ext cx="2928942" cy="230832"/>
          </a:xfrm>
          <a:prstGeom prst="rect">
            <a:avLst/>
          </a:prstGeom>
        </p:spPr>
        <p:txBody>
          <a:bodyPr wrap="square">
            <a:spAutoFit/>
          </a:bodyPr>
          <a:lstStyle/>
          <a:p>
            <a:r>
              <a:rPr lang="en-US" sz="900" u="sng" dirty="0" smtClean="0">
                <a:solidFill>
                  <a:schemeClr val="accent5">
                    <a:lumMod val="50000"/>
                  </a:schemeClr>
                </a:solidFill>
              </a:rPr>
              <a:t>Fig: Snapshot of college admin notification tab</a:t>
            </a:r>
            <a:endParaRPr lang="en-US" sz="900" u="sng" dirty="0"/>
          </a:p>
        </p:txBody>
      </p:sp>
      <p:sp>
        <p:nvSpPr>
          <p:cNvPr id="9" name="Rectangle 8"/>
          <p:cNvSpPr/>
          <p:nvPr/>
        </p:nvSpPr>
        <p:spPr>
          <a:xfrm>
            <a:off x="5500694" y="6072206"/>
            <a:ext cx="2714644" cy="230832"/>
          </a:xfrm>
          <a:prstGeom prst="rect">
            <a:avLst/>
          </a:prstGeom>
        </p:spPr>
        <p:txBody>
          <a:bodyPr wrap="square">
            <a:spAutoFit/>
          </a:bodyPr>
          <a:lstStyle/>
          <a:p>
            <a:r>
              <a:rPr lang="en-US" sz="900" u="sng" dirty="0" smtClean="0">
                <a:solidFill>
                  <a:schemeClr val="accent5">
                    <a:lumMod val="50000"/>
                  </a:schemeClr>
                </a:solidFill>
              </a:rPr>
              <a:t>Fig: Snapshot of college admin activity tab</a:t>
            </a:r>
            <a:endParaRPr lang="en-US" sz="900" u="sng"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cstate="print"/>
          <a:srcRect l="781" t="8333" r="3125" b="5208"/>
          <a:stretch>
            <a:fillRect/>
          </a:stretch>
        </p:blipFill>
        <p:spPr bwMode="auto">
          <a:xfrm>
            <a:off x="571472" y="500042"/>
            <a:ext cx="3500462" cy="2071702"/>
          </a:xfrm>
          <a:prstGeom prst="rect">
            <a:avLst/>
          </a:prstGeom>
          <a:noFill/>
          <a:ln w="9525">
            <a:noFill/>
            <a:miter lim="800000"/>
            <a:headEnd/>
            <a:tailEnd/>
          </a:ln>
          <a:effectLst/>
        </p:spPr>
      </p:pic>
      <p:pic>
        <p:nvPicPr>
          <p:cNvPr id="4" name="Picture 4"/>
          <p:cNvPicPr>
            <a:picLocks noChangeAspect="1" noChangeArrowheads="1"/>
          </p:cNvPicPr>
          <p:nvPr/>
        </p:nvPicPr>
        <p:blipFill>
          <a:blip r:embed="rId3" cstate="print"/>
          <a:srcRect l="1172" t="7291" r="1367" b="6250"/>
          <a:stretch>
            <a:fillRect/>
          </a:stretch>
        </p:blipFill>
        <p:spPr bwMode="auto">
          <a:xfrm>
            <a:off x="5072066" y="500042"/>
            <a:ext cx="3571900" cy="2071702"/>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cstate="print"/>
          <a:srcRect t="8333" r="390" b="5208"/>
          <a:stretch>
            <a:fillRect/>
          </a:stretch>
        </p:blipFill>
        <p:spPr bwMode="auto">
          <a:xfrm>
            <a:off x="571472" y="3857628"/>
            <a:ext cx="3571900" cy="2000264"/>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cstate="print"/>
          <a:srcRect t="8333" r="781" b="5208"/>
          <a:stretch>
            <a:fillRect/>
          </a:stretch>
        </p:blipFill>
        <p:spPr bwMode="auto">
          <a:xfrm>
            <a:off x="5000628" y="3857628"/>
            <a:ext cx="3647029" cy="2000264"/>
          </a:xfrm>
          <a:prstGeom prst="rect">
            <a:avLst/>
          </a:prstGeom>
          <a:noFill/>
          <a:ln w="9525">
            <a:noFill/>
            <a:miter lim="800000"/>
            <a:headEnd/>
            <a:tailEnd/>
          </a:ln>
          <a:effectLst/>
        </p:spPr>
      </p:pic>
      <p:sp>
        <p:nvSpPr>
          <p:cNvPr id="7" name="Rectangle 6"/>
          <p:cNvSpPr/>
          <p:nvPr/>
        </p:nvSpPr>
        <p:spPr>
          <a:xfrm>
            <a:off x="642910" y="6072206"/>
            <a:ext cx="3143272" cy="230832"/>
          </a:xfrm>
          <a:prstGeom prst="rect">
            <a:avLst/>
          </a:prstGeom>
        </p:spPr>
        <p:txBody>
          <a:bodyPr wrap="square">
            <a:spAutoFit/>
          </a:bodyPr>
          <a:lstStyle/>
          <a:p>
            <a:r>
              <a:rPr lang="en-US" sz="900" u="sng" dirty="0" smtClean="0">
                <a:solidFill>
                  <a:schemeClr val="accent5">
                    <a:lumMod val="50000"/>
                  </a:schemeClr>
                </a:solidFill>
              </a:rPr>
              <a:t>Fig: Snapshot of department admin dashboard tab</a:t>
            </a:r>
            <a:endParaRPr lang="en-US" sz="900" u="sng" dirty="0"/>
          </a:p>
        </p:txBody>
      </p:sp>
      <p:sp>
        <p:nvSpPr>
          <p:cNvPr id="8" name="Rectangle 7"/>
          <p:cNvSpPr/>
          <p:nvPr/>
        </p:nvSpPr>
        <p:spPr>
          <a:xfrm>
            <a:off x="428596" y="3000372"/>
            <a:ext cx="3929090" cy="230832"/>
          </a:xfrm>
          <a:prstGeom prst="rect">
            <a:avLst/>
          </a:prstGeom>
        </p:spPr>
        <p:txBody>
          <a:bodyPr wrap="square">
            <a:spAutoFit/>
          </a:bodyPr>
          <a:lstStyle/>
          <a:p>
            <a:r>
              <a:rPr lang="en-US" sz="900" u="sng" dirty="0" smtClean="0">
                <a:solidFill>
                  <a:schemeClr val="accent5">
                    <a:lumMod val="50000"/>
                  </a:schemeClr>
                </a:solidFill>
              </a:rPr>
              <a:t>Fig: Snapshot of department admin and expert user login page</a:t>
            </a:r>
            <a:endParaRPr lang="en-US" sz="900" u="sng" dirty="0"/>
          </a:p>
        </p:txBody>
      </p:sp>
      <p:sp>
        <p:nvSpPr>
          <p:cNvPr id="9" name="Rectangle 8"/>
          <p:cNvSpPr/>
          <p:nvPr/>
        </p:nvSpPr>
        <p:spPr>
          <a:xfrm>
            <a:off x="5857884" y="3000372"/>
            <a:ext cx="1857388" cy="230832"/>
          </a:xfrm>
          <a:prstGeom prst="rect">
            <a:avLst/>
          </a:prstGeom>
        </p:spPr>
        <p:txBody>
          <a:bodyPr wrap="square">
            <a:spAutoFit/>
          </a:bodyPr>
          <a:lstStyle/>
          <a:p>
            <a:r>
              <a:rPr lang="en-US" sz="900" u="sng" dirty="0" smtClean="0">
                <a:solidFill>
                  <a:schemeClr val="accent5">
                    <a:lumMod val="50000"/>
                  </a:schemeClr>
                </a:solidFill>
              </a:rPr>
              <a:t>Fig: Snapshot of login page</a:t>
            </a:r>
            <a:endParaRPr lang="en-US" sz="900" u="sng" dirty="0"/>
          </a:p>
        </p:txBody>
      </p:sp>
      <p:sp>
        <p:nvSpPr>
          <p:cNvPr id="10" name="Rectangle 9"/>
          <p:cNvSpPr/>
          <p:nvPr/>
        </p:nvSpPr>
        <p:spPr>
          <a:xfrm>
            <a:off x="5286380" y="6072206"/>
            <a:ext cx="3143256" cy="230832"/>
          </a:xfrm>
          <a:prstGeom prst="rect">
            <a:avLst/>
          </a:prstGeom>
        </p:spPr>
        <p:txBody>
          <a:bodyPr wrap="square">
            <a:spAutoFit/>
          </a:bodyPr>
          <a:lstStyle/>
          <a:p>
            <a:r>
              <a:rPr lang="en-US" sz="900" u="sng" dirty="0" smtClean="0">
                <a:solidFill>
                  <a:schemeClr val="accent5">
                    <a:lumMod val="50000"/>
                  </a:schemeClr>
                </a:solidFill>
              </a:rPr>
              <a:t>Fig: Snapshot of department admin notification tab</a:t>
            </a:r>
            <a:endParaRPr lang="en-US" sz="900" u="sng"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t="8333" r="781" b="5208"/>
          <a:stretch>
            <a:fillRect/>
          </a:stretch>
        </p:blipFill>
        <p:spPr bwMode="auto">
          <a:xfrm>
            <a:off x="5072066" y="571480"/>
            <a:ext cx="3500462" cy="2065944"/>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cstate="print"/>
          <a:srcRect t="8333" r="781" b="5208"/>
          <a:stretch>
            <a:fillRect/>
          </a:stretch>
        </p:blipFill>
        <p:spPr bwMode="auto">
          <a:xfrm>
            <a:off x="5072066" y="3857628"/>
            <a:ext cx="3500462" cy="2071702"/>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cstate="print"/>
          <a:srcRect t="8333" r="781" b="5208"/>
          <a:stretch>
            <a:fillRect/>
          </a:stretch>
        </p:blipFill>
        <p:spPr bwMode="auto">
          <a:xfrm>
            <a:off x="500034" y="571480"/>
            <a:ext cx="3497867" cy="2071702"/>
          </a:xfrm>
          <a:prstGeom prst="rect">
            <a:avLst/>
          </a:prstGeom>
          <a:noFill/>
          <a:ln w="9525">
            <a:noFill/>
            <a:miter lim="800000"/>
            <a:headEnd/>
            <a:tailEnd/>
          </a:ln>
          <a:effectLst/>
        </p:spPr>
      </p:pic>
      <p:pic>
        <p:nvPicPr>
          <p:cNvPr id="2054" name="Picture 6"/>
          <p:cNvPicPr>
            <a:picLocks noChangeAspect="1" noChangeArrowheads="1"/>
          </p:cNvPicPr>
          <p:nvPr/>
        </p:nvPicPr>
        <p:blipFill>
          <a:blip r:embed="rId5" cstate="print"/>
          <a:srcRect t="8333" r="781" b="5208"/>
          <a:stretch>
            <a:fillRect/>
          </a:stretch>
        </p:blipFill>
        <p:spPr bwMode="auto">
          <a:xfrm>
            <a:off x="571472" y="3857628"/>
            <a:ext cx="3500461" cy="2071702"/>
          </a:xfrm>
          <a:prstGeom prst="rect">
            <a:avLst/>
          </a:prstGeom>
          <a:noFill/>
          <a:ln w="9525">
            <a:noFill/>
            <a:miter lim="800000"/>
            <a:headEnd/>
            <a:tailEnd/>
          </a:ln>
          <a:effectLst/>
        </p:spPr>
      </p:pic>
      <p:sp>
        <p:nvSpPr>
          <p:cNvPr id="7" name="Rectangle 6"/>
          <p:cNvSpPr/>
          <p:nvPr/>
        </p:nvSpPr>
        <p:spPr>
          <a:xfrm>
            <a:off x="1000100" y="3071810"/>
            <a:ext cx="2071702" cy="230832"/>
          </a:xfrm>
          <a:prstGeom prst="rect">
            <a:avLst/>
          </a:prstGeom>
        </p:spPr>
        <p:txBody>
          <a:bodyPr wrap="square">
            <a:spAutoFit/>
          </a:bodyPr>
          <a:lstStyle/>
          <a:p>
            <a:r>
              <a:rPr lang="en-US" sz="900" u="sng" dirty="0" smtClean="0">
                <a:solidFill>
                  <a:schemeClr val="accent5">
                    <a:lumMod val="50000"/>
                  </a:schemeClr>
                </a:solidFill>
              </a:rPr>
              <a:t>Fig: Snapshot of add stock form</a:t>
            </a:r>
            <a:endParaRPr lang="en-US" sz="900" u="sng" dirty="0"/>
          </a:p>
        </p:txBody>
      </p:sp>
      <p:sp>
        <p:nvSpPr>
          <p:cNvPr id="8" name="Rectangle 7"/>
          <p:cNvSpPr/>
          <p:nvPr/>
        </p:nvSpPr>
        <p:spPr>
          <a:xfrm>
            <a:off x="6072198" y="3071810"/>
            <a:ext cx="2000248" cy="230832"/>
          </a:xfrm>
          <a:prstGeom prst="rect">
            <a:avLst/>
          </a:prstGeom>
        </p:spPr>
        <p:txBody>
          <a:bodyPr wrap="square">
            <a:spAutoFit/>
          </a:bodyPr>
          <a:lstStyle/>
          <a:p>
            <a:r>
              <a:rPr lang="en-US" sz="900" u="sng" dirty="0" smtClean="0">
                <a:solidFill>
                  <a:schemeClr val="accent5">
                    <a:lumMod val="50000"/>
                  </a:schemeClr>
                </a:solidFill>
              </a:rPr>
              <a:t>Fig: Snapshot of stock records </a:t>
            </a:r>
            <a:endParaRPr lang="en-US" sz="900" u="sng" dirty="0"/>
          </a:p>
        </p:txBody>
      </p:sp>
      <p:sp>
        <p:nvSpPr>
          <p:cNvPr id="9" name="Rectangle 8"/>
          <p:cNvSpPr/>
          <p:nvPr/>
        </p:nvSpPr>
        <p:spPr>
          <a:xfrm>
            <a:off x="5857884" y="6143644"/>
            <a:ext cx="2081019" cy="230832"/>
          </a:xfrm>
          <a:prstGeom prst="rect">
            <a:avLst/>
          </a:prstGeom>
        </p:spPr>
        <p:txBody>
          <a:bodyPr wrap="none">
            <a:spAutoFit/>
          </a:bodyPr>
          <a:lstStyle/>
          <a:p>
            <a:r>
              <a:rPr lang="en-US" sz="900" u="sng" dirty="0" smtClean="0">
                <a:solidFill>
                  <a:schemeClr val="accent5">
                    <a:lumMod val="50000"/>
                  </a:schemeClr>
                </a:solidFill>
              </a:rPr>
              <a:t>Fig: Snapshot of  file details tab </a:t>
            </a:r>
            <a:endParaRPr lang="en-US" sz="900" u="sng" dirty="0"/>
          </a:p>
        </p:txBody>
      </p:sp>
      <p:sp>
        <p:nvSpPr>
          <p:cNvPr id="10" name="Rectangle 9"/>
          <p:cNvSpPr/>
          <p:nvPr/>
        </p:nvSpPr>
        <p:spPr>
          <a:xfrm>
            <a:off x="1214414" y="6143644"/>
            <a:ext cx="2090637" cy="230832"/>
          </a:xfrm>
          <a:prstGeom prst="rect">
            <a:avLst/>
          </a:prstGeom>
        </p:spPr>
        <p:txBody>
          <a:bodyPr wrap="none">
            <a:spAutoFit/>
          </a:bodyPr>
          <a:lstStyle/>
          <a:p>
            <a:r>
              <a:rPr lang="en-US" sz="900" u="sng" dirty="0" smtClean="0">
                <a:solidFill>
                  <a:schemeClr val="accent5">
                    <a:lumMod val="50000"/>
                  </a:schemeClr>
                </a:solidFill>
              </a:rPr>
              <a:t>Fig: Snapshot of issue stock tab </a:t>
            </a:r>
            <a:endParaRPr lang="en-US" sz="900" u="sng"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7224" y="642918"/>
            <a:ext cx="7429552" cy="584775"/>
          </a:xfrm>
          <a:prstGeom prst="rect">
            <a:avLst/>
          </a:prstGeom>
        </p:spPr>
        <p:txBody>
          <a:bodyPr wrap="square">
            <a:spAutoFit/>
          </a:bodyPr>
          <a:lstStyle/>
          <a:p>
            <a:pPr algn="ctr"/>
            <a:r>
              <a:rPr lang="en-IN" sz="3200" dirty="0" smtClean="0">
                <a:solidFill>
                  <a:schemeClr val="accent5">
                    <a:lumMod val="50000"/>
                  </a:schemeClr>
                </a:solidFill>
              </a:rPr>
              <a:t>SECURITY MEASURES</a:t>
            </a:r>
            <a:endParaRPr lang="en-US" sz="3200" dirty="0">
              <a:solidFill>
                <a:schemeClr val="accent5">
                  <a:lumMod val="50000"/>
                </a:schemeClr>
              </a:solidFill>
            </a:endParaRPr>
          </a:p>
        </p:txBody>
      </p:sp>
      <p:sp>
        <p:nvSpPr>
          <p:cNvPr id="3073" name="Rectangle 1"/>
          <p:cNvSpPr>
            <a:spLocks noChangeArrowheads="1"/>
          </p:cNvSpPr>
          <p:nvPr/>
        </p:nvSpPr>
        <p:spPr bwMode="auto">
          <a:xfrm>
            <a:off x="642910" y="1428736"/>
            <a:ext cx="7929618" cy="480131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 typeface="Wingdings" pitchFamily="2" charset="2"/>
              <a:buChar char="Ø"/>
              <a:tabLst/>
            </a:pPr>
            <a:r>
              <a:rPr kumimoji="0" lang="en-US" sz="1200" b="1" i="0" u="none" strike="noStrike" cap="none" normalizeH="0" baseline="0" dirty="0" smtClean="0">
                <a:ln>
                  <a:noFill/>
                </a:ln>
                <a:solidFill>
                  <a:schemeClr val="tx1"/>
                </a:solidFill>
                <a:effectLst/>
                <a:latin typeface="+mj-lt"/>
                <a:ea typeface="Calibri" pitchFamily="34" charset="0"/>
                <a:cs typeface="Times New Roman" pitchFamily="18" charset="0"/>
              </a:rPr>
              <a:t>Password Hashing:</a:t>
            </a:r>
            <a:r>
              <a:rPr kumimoji="0" lang="en-US" sz="1200" b="0" i="0" u="none" strike="noStrike" cap="none" normalizeH="0" baseline="0" dirty="0" smtClean="0">
                <a:ln>
                  <a:noFill/>
                </a:ln>
                <a:solidFill>
                  <a:schemeClr val="tx1"/>
                </a:solidFill>
                <a:effectLst/>
                <a:latin typeface="+mj-lt"/>
                <a:ea typeface="Calibri" pitchFamily="34" charset="0"/>
                <a:cs typeface="Times New Roman" pitchFamily="18" charset="0"/>
              </a:rPr>
              <a:t>  Hashing is the process of converting a given key into another value. It is the transformation of a string of characters into a fixed length value or key that represents the original string. Hashing a password is good because instead of storing the user’s password as plaintext, which is open for anyone to read, it is stored as a hash which is impossible for human to read. Password hashing protects passwords in the event of a security breach. For any reason the database may get compromised and its data may be obtained by someone else. So by hashing we can ensure that the passwords are much safer, even if someone gets their hands on the database, it’s computationally infeasible to calculate the passwords. We are hashing the super-admin, college-admin, department-admin and expert-user’s passwords and storing them in the database securely. As hash functions are one way functions, we cannot get the original text back from the hash. So we can hash any attempted password and compare the result to the saved hash to verify a user’s authentication attempt.</a:t>
            </a:r>
          </a:p>
          <a:p>
            <a:pPr marL="0" marR="0" lvl="0" indent="0" algn="just" defTabSz="914400" rtl="0" eaLnBrk="1" fontAlgn="base" latinLnBrk="0" hangingPunct="1">
              <a:lnSpc>
                <a:spcPct val="150000"/>
              </a:lnSpc>
              <a:spcBef>
                <a:spcPct val="0"/>
              </a:spcBef>
              <a:spcAft>
                <a:spcPct val="0"/>
              </a:spcAft>
              <a:buClrTx/>
              <a:buSzTx/>
              <a:buFont typeface="Wingdings" pitchFamily="2" charset="2"/>
              <a:buChar char="Ø"/>
              <a:tabLst/>
            </a:pPr>
            <a:endParaRPr kumimoji="0" lang="en-US" sz="1200"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 typeface="Wingdings" pitchFamily="2" charset="2"/>
              <a:buChar char="Ø"/>
              <a:tabLst/>
            </a:pPr>
            <a:r>
              <a:rPr kumimoji="0" lang="en-US" sz="1200" b="1" i="0" u="none" strike="noStrike" cap="none" normalizeH="0" baseline="0" dirty="0" smtClean="0">
                <a:ln>
                  <a:noFill/>
                </a:ln>
                <a:solidFill>
                  <a:schemeClr val="tx1"/>
                </a:solidFill>
                <a:effectLst/>
                <a:latin typeface="+mj-lt"/>
                <a:ea typeface="Calibri" pitchFamily="34" charset="0"/>
                <a:cs typeface="Times New Roman" pitchFamily="18" charset="0"/>
              </a:rPr>
              <a:t>Secure Password Recovery: </a:t>
            </a:r>
            <a:r>
              <a:rPr kumimoji="0" lang="en-US" sz="1200" b="0" i="0" u="none" strike="noStrike" cap="none" normalizeH="0" baseline="0" dirty="0" smtClean="0">
                <a:ln>
                  <a:noFill/>
                </a:ln>
                <a:solidFill>
                  <a:schemeClr val="tx1"/>
                </a:solidFill>
                <a:effectLst/>
                <a:latin typeface="+mj-lt"/>
                <a:ea typeface="Calibri" pitchFamily="34" charset="0"/>
                <a:cs typeface="Times New Roman" pitchFamily="18" charset="0"/>
              </a:rPr>
              <a:t>In any website there should be a Forgot Password service that allows the user to request a password reset so that they can securely recover their passwords. When a user uses the forgot-password service to reset their password, we first ask them to enter their valid email address, if the email is registered, we send them an OTP to their email address</a:t>
            </a:r>
            <a:endParaRPr kumimoji="0" lang="en-US" sz="1200" b="0" i="0" u="none" strike="noStrike" cap="none" normalizeH="0" baseline="0" dirty="0" smtClean="0">
              <a:ln>
                <a:noFill/>
              </a:ln>
              <a:solidFill>
                <a:schemeClr val="tx1"/>
              </a:solidFill>
              <a:effectLst/>
              <a:latin typeface="+mj-lt"/>
              <a:cs typeface="Arial" pitchFamily="34" charset="0"/>
            </a:endParaRPr>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1472" y="571480"/>
            <a:ext cx="8143932" cy="2862322"/>
          </a:xfrm>
          <a:prstGeom prst="rect">
            <a:avLst/>
          </a:prstGeom>
        </p:spPr>
        <p:txBody>
          <a:bodyPr wrap="square">
            <a:spAutoFit/>
          </a:bodyPr>
          <a:lstStyle/>
          <a:p>
            <a:pPr lvl="0" algn="just" eaLnBrk="0" fontAlgn="base" hangingPunct="0">
              <a:lnSpc>
                <a:spcPct val="150000"/>
              </a:lnSpc>
              <a:spcBef>
                <a:spcPct val="0"/>
              </a:spcBef>
              <a:spcAft>
                <a:spcPct val="0"/>
              </a:spcAft>
            </a:pPr>
            <a:r>
              <a:rPr lang="en-US" sz="1200" dirty="0" smtClean="0">
                <a:ea typeface="Calibri" pitchFamily="34" charset="0"/>
                <a:cs typeface="Times New Roman" pitchFamily="18" charset="0"/>
              </a:rPr>
              <a:t>which will get expired in 5 minutes. After entering the OTP system will check and verify if it matched and then they can easily reset their password and get access to their account.</a:t>
            </a:r>
          </a:p>
          <a:p>
            <a:pPr lvl="0" algn="just" eaLnBrk="0" fontAlgn="base" hangingPunct="0">
              <a:lnSpc>
                <a:spcPct val="150000"/>
              </a:lnSpc>
              <a:spcBef>
                <a:spcPct val="0"/>
              </a:spcBef>
              <a:spcAft>
                <a:spcPct val="0"/>
              </a:spcAft>
            </a:pPr>
            <a:endParaRPr lang="en-US" sz="1200" dirty="0" smtClean="0">
              <a:cs typeface="Arial" pitchFamily="34" charset="0"/>
            </a:endParaRPr>
          </a:p>
          <a:p>
            <a:pPr lvl="0" algn="just" eaLnBrk="0" fontAlgn="base" hangingPunct="0">
              <a:lnSpc>
                <a:spcPct val="150000"/>
              </a:lnSpc>
              <a:spcBef>
                <a:spcPct val="0"/>
              </a:spcBef>
              <a:spcAft>
                <a:spcPct val="0"/>
              </a:spcAft>
              <a:buFont typeface="Wingdings" pitchFamily="2" charset="2"/>
              <a:buChar char="Ø"/>
            </a:pPr>
            <a:r>
              <a:rPr lang="en-US" sz="1200" b="1" dirty="0" smtClean="0">
                <a:ea typeface="Calibri" pitchFamily="34" charset="0"/>
                <a:cs typeface="Times New Roman" pitchFamily="18" charset="0"/>
              </a:rPr>
              <a:t>Role Based Authorization:</a:t>
            </a:r>
            <a:r>
              <a:rPr lang="en-US" sz="1200" dirty="0" smtClean="0">
                <a:ea typeface="Calibri" pitchFamily="34" charset="0"/>
                <a:cs typeface="Times New Roman" pitchFamily="18" charset="0"/>
              </a:rPr>
              <a:t>  Role based authorization is a method of restricting access based on the roles of individual users. Our system have multiple levels of users i.e. super-admin, college-admin, department-admin and expert-user, each one having access to some specific functions. By implementing this mechanism, the users have access rights only to the information they need to do their jobs and prevent them from accessing information that doesn’t pertain to them. It can regulate who can view or use resources in a system. Security is more easily maintained by limiting unnecessary access to information based on each user’s established role within the system.</a:t>
            </a:r>
            <a:endParaRPr lang="en-US" sz="1200" dirty="0" smtClean="0">
              <a:cs typeface="Arial" pitchFamily="34" charset="0"/>
            </a:endParaRPr>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7224" y="642918"/>
            <a:ext cx="7429552" cy="584775"/>
          </a:xfrm>
          <a:prstGeom prst="rect">
            <a:avLst/>
          </a:prstGeom>
        </p:spPr>
        <p:txBody>
          <a:bodyPr wrap="square">
            <a:spAutoFit/>
          </a:bodyPr>
          <a:lstStyle/>
          <a:p>
            <a:pPr algn="ctr"/>
            <a:r>
              <a:rPr lang="en-IN" sz="3200" dirty="0" smtClean="0">
                <a:solidFill>
                  <a:schemeClr val="accent5">
                    <a:lumMod val="50000"/>
                  </a:schemeClr>
                </a:solidFill>
              </a:rPr>
              <a:t>CONCLUSION</a:t>
            </a:r>
            <a:endParaRPr lang="en-US" sz="3200" dirty="0">
              <a:solidFill>
                <a:schemeClr val="accent5">
                  <a:lumMod val="50000"/>
                </a:schemeClr>
              </a:solidFill>
            </a:endParaRPr>
          </a:p>
        </p:txBody>
      </p:sp>
      <p:sp>
        <p:nvSpPr>
          <p:cNvPr id="2049" name="Rectangle 1"/>
          <p:cNvSpPr>
            <a:spLocks noChangeArrowheads="1"/>
          </p:cNvSpPr>
          <p:nvPr/>
        </p:nvSpPr>
        <p:spPr bwMode="auto">
          <a:xfrm>
            <a:off x="571472" y="1643050"/>
            <a:ext cx="8143932" cy="42473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lang="en-US" sz="1200" dirty="0" smtClean="0">
                <a:latin typeface="+mj-lt"/>
                <a:ea typeface="Calibri" pitchFamily="34" charset="0"/>
                <a:cs typeface="Times New Roman" pitchFamily="18" charset="0"/>
              </a:rPr>
              <a:t>Now a days, d</a:t>
            </a:r>
            <a:r>
              <a:rPr kumimoji="0" lang="en-US" sz="1200" b="0" i="0" u="none" strike="noStrike" cap="none" normalizeH="0" baseline="0" dirty="0" smtClean="0">
                <a:ln>
                  <a:noFill/>
                </a:ln>
                <a:solidFill>
                  <a:schemeClr val="tx1"/>
                </a:solidFill>
                <a:effectLst/>
                <a:latin typeface="+mj-lt"/>
                <a:ea typeface="Calibri" pitchFamily="34" charset="0"/>
                <a:cs typeface="Times New Roman" pitchFamily="18" charset="0"/>
              </a:rPr>
              <a:t>oing works like maintaining stock registers, adding &amp; issuing stock, tracking stock levels, keeping stock related files safely, searching &amp; viewing all the details manually takes so much effort and at the same time it’s very time consuming. In simple words, keeping the records all together in an organized way is very hard with paper. It’s facing a lot of problems in managing the stock records. </a:t>
            </a:r>
          </a:p>
          <a:p>
            <a:pPr marL="0" marR="0" lvl="0" indent="0" algn="just" defTabSz="914400" rtl="0" eaLnBrk="1" fontAlgn="base" latinLnBrk="0" hangingPunct="1">
              <a:lnSpc>
                <a:spcPct val="15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Calibri" pitchFamily="34" charset="0"/>
                <a:cs typeface="Times New Roman" pitchFamily="18" charset="0"/>
              </a:rPr>
              <a:t>So it is required to design a computerized inventory management system to speed up the processes and also make it easy for the authorized users to use the system more effectively. </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Calibri" pitchFamily="34" charset="0"/>
                <a:cs typeface="Times New Roman" pitchFamily="18" charset="0"/>
              </a:rPr>
              <a:t>Hence, the project aims to develop an inventory management system in order to provide solutions to current problems and increase efficiency. This system has been developed with much care and it meets the very basic and necessary needs of the users making it easier to handle all the information. Thus, our system has overcome some of the drawbacks of traditional paper-based system. As the system also provides a facility of simple calculator, the users don’t have to spend a lot of time in calculation &amp; other managing staff. They can now easily monitor their stock related information in just a few minutes without any effort so that the system becomes more useful. </a:t>
            </a:r>
            <a:endParaRPr kumimoji="0" lang="en-US" sz="1200" b="0" i="0" u="none" strike="noStrike" cap="none" normalizeH="0" baseline="0" dirty="0" smtClean="0">
              <a:ln>
                <a:noFill/>
              </a:ln>
              <a:solidFill>
                <a:schemeClr val="tx1"/>
              </a:solidFill>
              <a:effectLst/>
              <a:latin typeface="+mj-lt"/>
              <a:cs typeface="Arial" pitchFamily="34" charset="0"/>
            </a:endParaRPr>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714620"/>
            <a:ext cx="8183880" cy="1051560"/>
          </a:xfrm>
        </p:spPr>
        <p:txBody>
          <a:bodyPr>
            <a:normAutofit/>
          </a:bodyPr>
          <a:lstStyle/>
          <a:p>
            <a:pPr algn="ctr"/>
            <a:r>
              <a:rPr lang="en-IN" sz="5400" dirty="0" smtClean="0">
                <a:solidFill>
                  <a:schemeClr val="accent5">
                    <a:lumMod val="50000"/>
                  </a:schemeClr>
                </a:solidFill>
              </a:rPr>
              <a:t>THANK YOU</a:t>
            </a:r>
            <a:endParaRPr lang="en-US" sz="5400" dirty="0">
              <a:solidFill>
                <a:schemeClr val="accent5">
                  <a:lumMod val="50000"/>
                </a:schemeClr>
              </a:solidFill>
            </a:endParaRP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5786" y="357166"/>
            <a:ext cx="7572428" cy="646331"/>
          </a:xfrm>
          <a:prstGeom prst="rect">
            <a:avLst/>
          </a:prstGeom>
        </p:spPr>
        <p:txBody>
          <a:bodyPr wrap="square">
            <a:spAutoFit/>
          </a:bodyPr>
          <a:lstStyle/>
          <a:p>
            <a:pPr algn="ctr"/>
            <a:r>
              <a:rPr lang="en-IN" sz="3200" dirty="0" smtClean="0">
                <a:solidFill>
                  <a:schemeClr val="accent5">
                    <a:lumMod val="50000"/>
                  </a:schemeClr>
                </a:solidFill>
              </a:rPr>
              <a:t>KEY</a:t>
            </a:r>
            <a:r>
              <a:rPr lang="en-IN" sz="3600" dirty="0" smtClean="0">
                <a:solidFill>
                  <a:schemeClr val="accent5">
                    <a:lumMod val="50000"/>
                  </a:schemeClr>
                </a:solidFill>
              </a:rPr>
              <a:t> </a:t>
            </a:r>
            <a:r>
              <a:rPr lang="en-IN" sz="3200" dirty="0" smtClean="0">
                <a:solidFill>
                  <a:schemeClr val="accent5">
                    <a:lumMod val="50000"/>
                  </a:schemeClr>
                </a:solidFill>
              </a:rPr>
              <a:t>FEATURES</a:t>
            </a:r>
            <a:endParaRPr lang="en-US" sz="3200" dirty="0">
              <a:solidFill>
                <a:schemeClr val="accent5">
                  <a:lumMod val="50000"/>
                </a:schemeClr>
              </a:solidFill>
            </a:endParaRPr>
          </a:p>
        </p:txBody>
      </p:sp>
      <p:sp>
        <p:nvSpPr>
          <p:cNvPr id="3" name="Rectangle 2"/>
          <p:cNvSpPr/>
          <p:nvPr/>
        </p:nvSpPr>
        <p:spPr>
          <a:xfrm>
            <a:off x="571472" y="1214422"/>
            <a:ext cx="8215370" cy="5470728"/>
          </a:xfrm>
          <a:prstGeom prst="rect">
            <a:avLst/>
          </a:prstGeom>
        </p:spPr>
        <p:txBody>
          <a:bodyPr wrap="square">
            <a:spAutoFit/>
          </a:bodyPr>
          <a:lstStyle/>
          <a:p>
            <a:pPr>
              <a:lnSpc>
                <a:spcPct val="150000"/>
              </a:lnSpc>
              <a:buFont typeface="Wingdings" pitchFamily="2" charset="2"/>
              <a:buChar char="Ø"/>
            </a:pPr>
            <a:r>
              <a:rPr lang="en-US" sz="1100" b="1" dirty="0" smtClean="0">
                <a:latin typeface="+mj-lt"/>
              </a:rPr>
              <a:t> Inventory Management: </a:t>
            </a:r>
            <a:r>
              <a:rPr lang="en-US" sz="1100" dirty="0" smtClean="0">
                <a:latin typeface="+mj-lt"/>
              </a:rPr>
              <a:t>It shall be used to manage stocks in various departments of AAU and comes with a low stock warning system which can be put under demand for new stock replenishment and further adding and issuing of stocks.</a:t>
            </a:r>
          </a:p>
          <a:p>
            <a:pPr>
              <a:lnSpc>
                <a:spcPct val="150000"/>
              </a:lnSpc>
            </a:pPr>
            <a:endParaRPr lang="en-IN" sz="1100" dirty="0" smtClean="0">
              <a:latin typeface="+mj-lt"/>
            </a:endParaRPr>
          </a:p>
          <a:p>
            <a:pPr>
              <a:lnSpc>
                <a:spcPct val="150000"/>
              </a:lnSpc>
              <a:buFont typeface="Wingdings" pitchFamily="2" charset="2"/>
              <a:buChar char="Ø"/>
            </a:pPr>
            <a:r>
              <a:rPr lang="en-US" sz="1100" b="1" dirty="0" smtClean="0">
                <a:latin typeface="+mj-lt"/>
              </a:rPr>
              <a:t>Multi level user access: </a:t>
            </a:r>
            <a:r>
              <a:rPr lang="en-US" sz="1100" dirty="0" smtClean="0">
                <a:latin typeface="+mj-lt"/>
              </a:rPr>
              <a:t>It facilitates four level user in a hierarchy for a smooth operation without any interference.</a:t>
            </a:r>
          </a:p>
          <a:p>
            <a:pPr>
              <a:lnSpc>
                <a:spcPct val="150000"/>
              </a:lnSpc>
              <a:buFont typeface="Wingdings" pitchFamily="2" charset="2"/>
              <a:buChar char="Ø"/>
            </a:pPr>
            <a:endParaRPr lang="en-IN" sz="1100" dirty="0" smtClean="0">
              <a:latin typeface="+mj-lt"/>
            </a:endParaRPr>
          </a:p>
          <a:p>
            <a:pPr>
              <a:lnSpc>
                <a:spcPct val="150000"/>
              </a:lnSpc>
              <a:buFont typeface="Wingdings" pitchFamily="2" charset="2"/>
              <a:buChar char="Ø"/>
            </a:pPr>
            <a:r>
              <a:rPr lang="en-US" sz="1100" b="1" dirty="0" smtClean="0">
                <a:latin typeface="+mj-lt"/>
              </a:rPr>
              <a:t> File upload: </a:t>
            </a:r>
            <a:r>
              <a:rPr lang="en-US" sz="1100" dirty="0" smtClean="0">
                <a:latin typeface="+mj-lt"/>
              </a:rPr>
              <a:t>For better transparency of stock related documents, it comes with a file upload option which can be viewed whenever required and can delete file whenever they want to free up the space making things manageable.</a:t>
            </a:r>
          </a:p>
          <a:p>
            <a:pPr>
              <a:lnSpc>
                <a:spcPct val="150000"/>
              </a:lnSpc>
              <a:buFont typeface="Wingdings" pitchFamily="2" charset="2"/>
              <a:buChar char="Ø"/>
            </a:pPr>
            <a:endParaRPr lang="en-IN" sz="1100" dirty="0" smtClean="0">
              <a:latin typeface="+mj-lt"/>
            </a:endParaRPr>
          </a:p>
          <a:p>
            <a:pPr>
              <a:lnSpc>
                <a:spcPct val="150000"/>
              </a:lnSpc>
              <a:buFont typeface="Wingdings" pitchFamily="2" charset="2"/>
              <a:buChar char="Ø"/>
            </a:pPr>
            <a:r>
              <a:rPr lang="en-US" sz="1100" b="1" dirty="0" smtClean="0">
                <a:latin typeface="+mj-lt"/>
              </a:rPr>
              <a:t>Notification system: </a:t>
            </a:r>
            <a:r>
              <a:rPr lang="en-US" sz="1100" dirty="0" smtClean="0">
                <a:latin typeface="+mj-lt"/>
              </a:rPr>
              <a:t>This system provides a notification feature that enables easy communication among users by giving an option for requesting new stock to upper level user and then also get notified when any action have done to their request.</a:t>
            </a:r>
          </a:p>
          <a:p>
            <a:pPr>
              <a:lnSpc>
                <a:spcPct val="150000"/>
              </a:lnSpc>
              <a:buFont typeface="Wingdings" pitchFamily="2" charset="2"/>
              <a:buChar char="Ø"/>
            </a:pPr>
            <a:endParaRPr lang="en-IN" sz="1100" dirty="0" smtClean="0">
              <a:latin typeface="+mj-lt"/>
            </a:endParaRPr>
          </a:p>
          <a:p>
            <a:pPr>
              <a:lnSpc>
                <a:spcPct val="150000"/>
              </a:lnSpc>
              <a:buFont typeface="Wingdings" pitchFamily="2" charset="2"/>
              <a:buChar char="Ø"/>
            </a:pPr>
            <a:r>
              <a:rPr lang="en-US" sz="1100" b="1" dirty="0" smtClean="0">
                <a:latin typeface="+mj-lt"/>
              </a:rPr>
              <a:t> Searching: </a:t>
            </a:r>
            <a:r>
              <a:rPr lang="en-US" sz="1100" dirty="0" smtClean="0">
                <a:latin typeface="+mj-lt"/>
              </a:rPr>
              <a:t>It contains a search facility to find the record more quickly by using keywords than the paper based system.</a:t>
            </a:r>
          </a:p>
          <a:p>
            <a:pPr>
              <a:lnSpc>
                <a:spcPct val="150000"/>
              </a:lnSpc>
              <a:buFont typeface="Wingdings" pitchFamily="2" charset="2"/>
              <a:buChar char="Ø"/>
            </a:pPr>
            <a:endParaRPr lang="en-IN" sz="1200" dirty="0" smtClean="0">
              <a:latin typeface="+mj-lt"/>
            </a:endParaRPr>
          </a:p>
          <a:p>
            <a:pPr>
              <a:lnSpc>
                <a:spcPct val="150000"/>
              </a:lnSpc>
              <a:buFont typeface="Wingdings" pitchFamily="2" charset="2"/>
              <a:buChar char="Ø"/>
            </a:pPr>
            <a:r>
              <a:rPr lang="en-US" sz="1100" b="1" dirty="0" smtClean="0">
                <a:latin typeface="+mj-lt"/>
              </a:rPr>
              <a:t> </a:t>
            </a:r>
            <a:r>
              <a:rPr lang="en-US" sz="1100" b="1" dirty="0" smtClean="0"/>
              <a:t>Activity logs</a:t>
            </a:r>
            <a:r>
              <a:rPr lang="en-US" sz="1100" dirty="0" smtClean="0"/>
              <a:t>: It is where the users can see their previous activities done on the system and can delete whenever they want.</a:t>
            </a:r>
          </a:p>
          <a:p>
            <a:pPr>
              <a:lnSpc>
                <a:spcPct val="150000"/>
              </a:lnSpc>
              <a:buFont typeface="Wingdings" pitchFamily="2" charset="2"/>
              <a:buChar char="Ø"/>
            </a:pPr>
            <a:endParaRPr lang="en-US" sz="1200" dirty="0">
              <a:latin typeface="+mj-lt"/>
            </a:endParaRP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7224" y="642918"/>
            <a:ext cx="7429552" cy="584775"/>
          </a:xfrm>
          <a:prstGeom prst="rect">
            <a:avLst/>
          </a:prstGeom>
        </p:spPr>
        <p:txBody>
          <a:bodyPr wrap="square">
            <a:spAutoFit/>
          </a:bodyPr>
          <a:lstStyle/>
          <a:p>
            <a:pPr algn="ctr"/>
            <a:r>
              <a:rPr lang="en-IN" sz="3200" dirty="0" smtClean="0">
                <a:solidFill>
                  <a:schemeClr val="accent5">
                    <a:lumMod val="50000"/>
                  </a:schemeClr>
                </a:solidFill>
              </a:rPr>
              <a:t>REQUIREMENT ANALYSIS</a:t>
            </a:r>
            <a:endParaRPr lang="en-US" sz="3200" dirty="0">
              <a:solidFill>
                <a:schemeClr val="accent5">
                  <a:lumMod val="50000"/>
                </a:schemeClr>
              </a:solidFill>
            </a:endParaRPr>
          </a:p>
        </p:txBody>
      </p:sp>
      <p:sp>
        <p:nvSpPr>
          <p:cNvPr id="11265" name="Rectangle 1"/>
          <p:cNvSpPr>
            <a:spLocks noChangeArrowheads="1"/>
          </p:cNvSpPr>
          <p:nvPr/>
        </p:nvSpPr>
        <p:spPr bwMode="auto">
          <a:xfrm>
            <a:off x="571472" y="1857364"/>
            <a:ext cx="8072494" cy="412420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pPr>
            <a:r>
              <a:rPr lang="en-IN" sz="1400" dirty="0" smtClean="0">
                <a:solidFill>
                  <a:schemeClr val="accent5">
                    <a:lumMod val="50000"/>
                  </a:schemeClr>
                </a:solidFill>
                <a:cs typeface="Times New Roman" pitchFamily="18" charset="0"/>
              </a:rPr>
              <a:t> Requirements to develop the website:</a:t>
            </a:r>
          </a:p>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pPr>
            <a:endParaRPr lang="en-IN" sz="1200" dirty="0" smtClean="0">
              <a:cs typeface="Times New Roman" pitchFamily="18" charset="0"/>
            </a:endParaRPr>
          </a:p>
          <a:p>
            <a:pPr marL="0" marR="0" lvl="0" indent="0" algn="l" defTabSz="914400" rtl="0" eaLnBrk="1" fontAlgn="base" latinLnBrk="0" hangingPunct="1">
              <a:lnSpc>
                <a:spcPct val="150000"/>
              </a:lnSpc>
              <a:spcBef>
                <a:spcPct val="0"/>
              </a:spcBef>
              <a:spcAft>
                <a:spcPct val="0"/>
              </a:spcAft>
              <a:buClrTx/>
              <a:buSzTx/>
              <a:buFont typeface="Wingdings" pitchFamily="2" charset="2"/>
              <a:buChar char="§"/>
              <a:tabLst/>
            </a:pPr>
            <a:r>
              <a:rPr lang="en-IN" sz="1200" dirty="0" smtClean="0">
                <a:cs typeface="Times New Roman" pitchFamily="18" charset="0"/>
              </a:rPr>
              <a:t> </a:t>
            </a:r>
            <a:r>
              <a:rPr lang="en-IN" sz="1200" dirty="0" smtClean="0">
                <a:solidFill>
                  <a:schemeClr val="accent5">
                    <a:lumMod val="50000"/>
                  </a:schemeClr>
                </a:solidFill>
                <a:cs typeface="Times New Roman" pitchFamily="18" charset="0"/>
              </a:rPr>
              <a:t>Any desktop or laptop with an internet connection.</a:t>
            </a:r>
          </a:p>
          <a:p>
            <a:pPr marL="0" marR="0" lvl="0" indent="0" algn="l" defTabSz="914400" rtl="0" eaLnBrk="1" fontAlgn="base" latinLnBrk="0" hangingPunct="1">
              <a:lnSpc>
                <a:spcPct val="150000"/>
              </a:lnSpc>
              <a:spcBef>
                <a:spcPct val="0"/>
              </a:spcBef>
              <a:spcAft>
                <a:spcPct val="0"/>
              </a:spcAft>
              <a:buClrTx/>
              <a:buSzTx/>
              <a:buFont typeface="Wingdings" pitchFamily="2" charset="2"/>
              <a:buChar char="§"/>
              <a:tabLst/>
            </a:pPr>
            <a:r>
              <a:rPr kumimoji="0" lang="en-IN" sz="1200" i="0" u="none" strike="noStrike" cap="none" normalizeH="0" dirty="0" smtClean="0">
                <a:ln>
                  <a:noFill/>
                </a:ln>
                <a:solidFill>
                  <a:schemeClr val="accent5">
                    <a:lumMod val="50000"/>
                  </a:schemeClr>
                </a:solidFill>
                <a:effectLst/>
                <a:cs typeface="Times New Roman" pitchFamily="18" charset="0"/>
              </a:rPr>
              <a:t> Processor : Intel Pentium (1.2GHz or above)</a:t>
            </a:r>
          </a:p>
          <a:p>
            <a:pPr marL="0" marR="0" lvl="0" indent="0" algn="l" defTabSz="914400" rtl="0" eaLnBrk="1" fontAlgn="base" latinLnBrk="0" hangingPunct="1">
              <a:lnSpc>
                <a:spcPct val="150000"/>
              </a:lnSpc>
              <a:spcBef>
                <a:spcPct val="0"/>
              </a:spcBef>
              <a:spcAft>
                <a:spcPct val="0"/>
              </a:spcAft>
              <a:buClrTx/>
              <a:buSzTx/>
              <a:buFont typeface="Wingdings" pitchFamily="2" charset="2"/>
              <a:buChar char="§"/>
              <a:tabLst/>
            </a:pPr>
            <a:r>
              <a:rPr lang="en-IN" sz="1200" dirty="0" smtClean="0">
                <a:solidFill>
                  <a:schemeClr val="accent5">
                    <a:lumMod val="50000"/>
                  </a:schemeClr>
                </a:solidFill>
                <a:cs typeface="Times New Roman" pitchFamily="18" charset="0"/>
              </a:rPr>
              <a:t> Memory: 2GB or above RAM.</a:t>
            </a:r>
          </a:p>
          <a:p>
            <a:pPr marL="0" marR="0" lvl="0" indent="0" algn="l" defTabSz="914400" rtl="0" eaLnBrk="1" fontAlgn="base" latinLnBrk="0" hangingPunct="1">
              <a:lnSpc>
                <a:spcPct val="150000"/>
              </a:lnSpc>
              <a:spcBef>
                <a:spcPct val="0"/>
              </a:spcBef>
              <a:spcAft>
                <a:spcPct val="0"/>
              </a:spcAft>
              <a:buClrTx/>
              <a:buSzTx/>
              <a:buFont typeface="Wingdings" pitchFamily="2" charset="2"/>
              <a:buChar char="§"/>
              <a:tabLst/>
            </a:pPr>
            <a:r>
              <a:rPr lang="en-IN" sz="1200" dirty="0" smtClean="0">
                <a:solidFill>
                  <a:schemeClr val="accent5">
                    <a:lumMod val="50000"/>
                  </a:schemeClr>
                </a:solidFill>
                <a:cs typeface="Times New Roman" pitchFamily="18" charset="0"/>
              </a:rPr>
              <a:t> IDE : Visual Studio Code , Sublime Text Editor.</a:t>
            </a:r>
            <a:endParaRPr kumimoji="0" lang="en-IN" sz="1200" i="0" u="none" strike="noStrike" cap="none" normalizeH="0" dirty="0" smtClean="0">
              <a:ln>
                <a:noFill/>
              </a:ln>
              <a:solidFill>
                <a:schemeClr val="accent5">
                  <a:lumMod val="50000"/>
                </a:schemeClr>
              </a:solidFill>
              <a:effectLst/>
              <a:cs typeface="Times New Roman" pitchFamily="18" charset="0"/>
            </a:endParaRPr>
          </a:p>
          <a:p>
            <a:pPr marL="0" marR="0" lvl="0" indent="0" algn="l" defTabSz="914400" rtl="0" eaLnBrk="1" fontAlgn="base" latinLnBrk="0" hangingPunct="1">
              <a:lnSpc>
                <a:spcPct val="150000"/>
              </a:lnSpc>
              <a:spcBef>
                <a:spcPct val="0"/>
              </a:spcBef>
              <a:spcAft>
                <a:spcPct val="0"/>
              </a:spcAft>
              <a:buClrTx/>
              <a:buSzTx/>
              <a:buFont typeface="Wingdings" pitchFamily="2" charset="2"/>
              <a:buChar char="§"/>
              <a:tabLst/>
            </a:pPr>
            <a:r>
              <a:rPr kumimoji="0" lang="en-IN" sz="1200" i="0" u="none" strike="noStrike" cap="none" normalizeH="0" dirty="0" smtClean="0">
                <a:ln>
                  <a:noFill/>
                </a:ln>
                <a:solidFill>
                  <a:schemeClr val="accent5">
                    <a:lumMod val="50000"/>
                  </a:schemeClr>
                </a:solidFill>
                <a:effectLst/>
                <a:cs typeface="Times New Roman" pitchFamily="18" charset="0"/>
              </a:rPr>
              <a:t> Back-End</a:t>
            </a:r>
            <a:r>
              <a:rPr lang="en-US" sz="1200" dirty="0" smtClean="0">
                <a:solidFill>
                  <a:schemeClr val="accent5">
                    <a:lumMod val="50000"/>
                  </a:schemeClr>
                </a:solidFill>
                <a:cs typeface="Arial" pitchFamily="34" charset="0"/>
              </a:rPr>
              <a:t>  Tools : PHP, MYSQL .</a:t>
            </a:r>
          </a:p>
          <a:p>
            <a:pPr marL="0" marR="0" lvl="0" indent="0" algn="l" defTabSz="914400" rtl="0" eaLnBrk="1" fontAlgn="base" latinLnBrk="0" hangingPunct="1">
              <a:lnSpc>
                <a:spcPct val="150000"/>
              </a:lnSpc>
              <a:spcBef>
                <a:spcPct val="0"/>
              </a:spcBef>
              <a:spcAft>
                <a:spcPct val="0"/>
              </a:spcAft>
              <a:buClrTx/>
              <a:buSzTx/>
              <a:buFont typeface="Wingdings" pitchFamily="2" charset="2"/>
              <a:buChar char="§"/>
              <a:tabLst/>
            </a:pPr>
            <a:r>
              <a:rPr kumimoji="0" lang="en-IN" sz="1200" i="0" u="none" strike="noStrike" cap="none" normalizeH="0" dirty="0" smtClean="0">
                <a:ln>
                  <a:noFill/>
                </a:ln>
                <a:solidFill>
                  <a:schemeClr val="accent5">
                    <a:lumMod val="50000"/>
                  </a:schemeClr>
                </a:solidFill>
                <a:effectLst/>
                <a:cs typeface="Arial" pitchFamily="34" charset="0"/>
              </a:rPr>
              <a:t> Front-End Tools : HTML , CSS, JS, JQUERY</a:t>
            </a:r>
            <a:r>
              <a:rPr lang="en-IN" sz="1200" dirty="0" smtClean="0">
                <a:solidFill>
                  <a:schemeClr val="accent5">
                    <a:lumMod val="50000"/>
                  </a:schemeClr>
                </a:solidFill>
                <a:cs typeface="Arial" pitchFamily="34" charset="0"/>
              </a:rPr>
              <a:t>, AJAX.</a:t>
            </a:r>
            <a:endParaRPr kumimoji="0" lang="en-IN" sz="1200" i="0" u="none" strike="noStrike" cap="none" normalizeH="0" dirty="0" smtClean="0">
              <a:ln>
                <a:noFill/>
              </a:ln>
              <a:solidFill>
                <a:schemeClr val="accent5">
                  <a:lumMod val="50000"/>
                </a:schemeClr>
              </a:solidFill>
              <a:effectLst/>
              <a:cs typeface="Arial" pitchFamily="34" charset="0"/>
            </a:endParaRPr>
          </a:p>
          <a:p>
            <a:pPr marL="0" marR="0" lvl="0" indent="0" algn="l" defTabSz="914400" rtl="0" eaLnBrk="1" fontAlgn="base" latinLnBrk="0" hangingPunct="1">
              <a:lnSpc>
                <a:spcPct val="150000"/>
              </a:lnSpc>
              <a:spcBef>
                <a:spcPct val="0"/>
              </a:spcBef>
              <a:spcAft>
                <a:spcPct val="0"/>
              </a:spcAft>
              <a:buClrTx/>
              <a:buSzTx/>
              <a:tabLst/>
            </a:pPr>
            <a:endParaRPr lang="en-IN" sz="1200" dirty="0" smtClean="0">
              <a:solidFill>
                <a:schemeClr val="accent5">
                  <a:lumMod val="50000"/>
                </a:schemeClr>
              </a:solidFill>
              <a:cs typeface="Arial" pitchFamily="34" charset="0"/>
            </a:endParaRPr>
          </a:p>
          <a:p>
            <a:pPr fontAlgn="base">
              <a:lnSpc>
                <a:spcPct val="150000"/>
              </a:lnSpc>
              <a:spcBef>
                <a:spcPct val="0"/>
              </a:spcBef>
              <a:spcAft>
                <a:spcPct val="0"/>
              </a:spcAft>
              <a:buFont typeface="Wingdings" pitchFamily="2" charset="2"/>
              <a:buChar char="Ø"/>
            </a:pPr>
            <a:r>
              <a:rPr lang="en-IN" sz="1200" dirty="0" smtClean="0">
                <a:solidFill>
                  <a:schemeClr val="accent5">
                    <a:lumMod val="50000"/>
                  </a:schemeClr>
                </a:solidFill>
                <a:cs typeface="Times New Roman" pitchFamily="18" charset="0"/>
              </a:rPr>
              <a:t> </a:t>
            </a:r>
            <a:r>
              <a:rPr lang="en-IN" sz="1400" dirty="0" smtClean="0">
                <a:solidFill>
                  <a:schemeClr val="accent5">
                    <a:lumMod val="50000"/>
                  </a:schemeClr>
                </a:solidFill>
                <a:cs typeface="Times New Roman" pitchFamily="18" charset="0"/>
              </a:rPr>
              <a:t>Requirements to run the website:</a:t>
            </a:r>
          </a:p>
          <a:p>
            <a:pPr fontAlgn="base">
              <a:lnSpc>
                <a:spcPct val="150000"/>
              </a:lnSpc>
              <a:spcBef>
                <a:spcPct val="0"/>
              </a:spcBef>
              <a:spcAft>
                <a:spcPct val="0"/>
              </a:spcAft>
            </a:pPr>
            <a:endParaRPr lang="en-IN" sz="1200" dirty="0" smtClean="0">
              <a:solidFill>
                <a:schemeClr val="accent5">
                  <a:lumMod val="50000"/>
                </a:schemeClr>
              </a:solidFill>
              <a:cs typeface="Times New Roman" pitchFamily="18" charset="0"/>
            </a:endParaRPr>
          </a:p>
          <a:p>
            <a:pPr lvl="0" fontAlgn="base">
              <a:lnSpc>
                <a:spcPct val="150000"/>
              </a:lnSpc>
              <a:spcBef>
                <a:spcPct val="0"/>
              </a:spcBef>
              <a:spcAft>
                <a:spcPct val="0"/>
              </a:spcAft>
              <a:buFont typeface="Wingdings" pitchFamily="2" charset="2"/>
              <a:buChar char="§"/>
            </a:pPr>
            <a:r>
              <a:rPr lang="en-IN" sz="1200" dirty="0" smtClean="0">
                <a:solidFill>
                  <a:schemeClr val="accent5">
                    <a:lumMod val="50000"/>
                  </a:schemeClr>
                </a:solidFill>
                <a:cs typeface="Times New Roman" pitchFamily="18" charset="0"/>
              </a:rPr>
              <a:t> Any desktop , laptop or mobile with an internet connection.</a:t>
            </a:r>
          </a:p>
          <a:p>
            <a:pPr lvl="0" fontAlgn="base">
              <a:lnSpc>
                <a:spcPct val="150000"/>
              </a:lnSpc>
              <a:spcBef>
                <a:spcPct val="0"/>
              </a:spcBef>
              <a:spcAft>
                <a:spcPct val="0"/>
              </a:spcAft>
              <a:buFont typeface="Wingdings" pitchFamily="2" charset="2"/>
              <a:buChar char="§"/>
            </a:pPr>
            <a:r>
              <a:rPr lang="en-IN" sz="1200" dirty="0" smtClean="0">
                <a:solidFill>
                  <a:schemeClr val="accent5">
                    <a:lumMod val="50000"/>
                  </a:schemeClr>
                </a:solidFill>
                <a:cs typeface="Times New Roman" pitchFamily="18" charset="0"/>
              </a:rPr>
              <a:t> Any Internet Browser (Google chrome  or Microsoft edge is preferable).</a:t>
            </a:r>
          </a:p>
          <a:p>
            <a:pPr fontAlgn="base">
              <a:spcBef>
                <a:spcPct val="0"/>
              </a:spcBef>
              <a:spcAft>
                <a:spcPct val="0"/>
              </a:spcAft>
            </a:pPr>
            <a:endParaRPr lang="en-IN" sz="1100" dirty="0" smtClean="0">
              <a:latin typeface="Calibri" pitchFamily="34"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tabLst/>
            </a:pPr>
            <a:endParaRPr kumimoji="0" lang="en-IN" sz="1100" b="0" i="0" u="none" strike="noStrike" cap="none" normalizeH="0" dirty="0" smtClean="0">
              <a:ln>
                <a:noFill/>
              </a:ln>
              <a:solidFill>
                <a:schemeClr val="tx1"/>
              </a:solidFill>
              <a:effectLst/>
              <a:latin typeface="Calibri" pitchFamily="34" charset="0"/>
              <a:cs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714620"/>
            <a:ext cx="8183880" cy="1051560"/>
          </a:xfrm>
        </p:spPr>
        <p:txBody>
          <a:bodyPr>
            <a:noAutofit/>
          </a:bodyPr>
          <a:lstStyle/>
          <a:p>
            <a:pPr algn="ctr"/>
            <a:r>
              <a:rPr lang="en-IN" dirty="0" smtClean="0">
                <a:solidFill>
                  <a:schemeClr val="accent5">
                    <a:lumMod val="50000"/>
                  </a:schemeClr>
                </a:solidFill>
              </a:rPr>
              <a:t>ENTITY RELATIONSHIP DIAGRAM</a:t>
            </a:r>
            <a:endParaRPr lang="en-US" dirty="0">
              <a:solidFill>
                <a:schemeClr val="accent5">
                  <a:lumMod val="50000"/>
                </a:schemeClr>
              </a:solidFill>
            </a:endParaRP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user\Desktop\ER_1.png"/>
          <p:cNvPicPr>
            <a:picLocks noChangeAspect="1" noChangeArrowheads="1"/>
          </p:cNvPicPr>
          <p:nvPr/>
        </p:nvPicPr>
        <p:blipFill>
          <a:blip r:embed="rId2" cstate="print"/>
          <a:srcRect/>
          <a:stretch>
            <a:fillRect/>
          </a:stretch>
        </p:blipFill>
        <p:spPr bwMode="auto">
          <a:xfrm>
            <a:off x="428596" y="357166"/>
            <a:ext cx="8358246" cy="6072229"/>
          </a:xfrm>
          <a:prstGeom prst="rect">
            <a:avLst/>
          </a:prstGeom>
          <a:noFill/>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esktop\ER_2.png"/>
          <p:cNvPicPr>
            <a:picLocks noChangeAspect="1" noChangeArrowheads="1"/>
          </p:cNvPicPr>
          <p:nvPr/>
        </p:nvPicPr>
        <p:blipFill>
          <a:blip r:embed="rId2" cstate="print"/>
          <a:srcRect/>
          <a:stretch>
            <a:fillRect/>
          </a:stretch>
        </p:blipFill>
        <p:spPr bwMode="auto">
          <a:xfrm>
            <a:off x="500034" y="357166"/>
            <a:ext cx="8215370" cy="6000792"/>
          </a:xfrm>
          <a:prstGeom prst="rect">
            <a:avLst/>
          </a:prstGeom>
          <a:noFill/>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1201</TotalTime>
  <Words>1763</Words>
  <Application>Microsoft Office PowerPoint</Application>
  <PresentationFormat>On-screen Show (4:3)</PresentationFormat>
  <Paragraphs>133</Paragraphs>
  <Slides>48</Slides>
  <Notes>0</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Aspect</vt:lpstr>
      <vt:lpstr>MAJOR PROJECT PRESENTATION ON STOCKPILE : AN INVENTORY MANAGEMENT SYSTEM</vt:lpstr>
      <vt:lpstr>Slide 2</vt:lpstr>
      <vt:lpstr>Slide 3</vt:lpstr>
      <vt:lpstr>Slide 4</vt:lpstr>
      <vt:lpstr>Slide 5</vt:lpstr>
      <vt:lpstr>Slide 6</vt:lpstr>
      <vt:lpstr>ENTITY RELATIONSHIP DIAGRAM</vt:lpstr>
      <vt:lpstr>Slide 8</vt:lpstr>
      <vt:lpstr>Slide 9</vt:lpstr>
      <vt:lpstr>RELATIONAL MODEL PK – PRIMARY KEY FK – FOREIGN KEY</vt:lpstr>
      <vt:lpstr>Slide 11</vt:lpstr>
      <vt:lpstr>Slide 12</vt:lpstr>
      <vt:lpstr>Slide 13</vt:lpstr>
      <vt:lpstr>DATA FLOW DIAGRAM</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SNAPSHOTS</vt:lpstr>
      <vt:lpstr>Slide 40</vt:lpstr>
      <vt:lpstr>Slide 41</vt:lpstr>
      <vt:lpstr>Slide 42</vt:lpstr>
      <vt:lpstr>Slide 43</vt:lpstr>
      <vt:lpstr>Slide 44</vt:lpstr>
      <vt:lpstr>Slide 45</vt:lpstr>
      <vt:lpstr>Slide 46</vt:lpstr>
      <vt:lpstr>Slide 47</vt:lpstr>
      <vt:lpstr>THANK YOU</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PROJECT PRESENTATION ON  STOCKPILE : AN INVENTORY MANAGEMENT SYSTEM</dc:title>
  <dc:creator>HP</dc:creator>
  <cp:lastModifiedBy>HP</cp:lastModifiedBy>
  <cp:revision>38</cp:revision>
  <dcterms:created xsi:type="dcterms:W3CDTF">2020-08-09T15:48:56Z</dcterms:created>
  <dcterms:modified xsi:type="dcterms:W3CDTF">2020-08-13T16:48:59Z</dcterms:modified>
</cp:coreProperties>
</file>